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
      <p:font typeface="Open Sans Bold Italics" charset="1" panose="020B0806030504020204"/>
      <p:regular r:id="rId32"/>
    </p:embeddedFont>
    <p:embeddedFont>
      <p:font typeface="Open Sans Light" charset="1" panose="020B0306030504020204"/>
      <p:regular r:id="rId33"/>
    </p:embeddedFont>
    <p:embeddedFont>
      <p:font typeface="Open Sans Light Italics" charset="1" panose="020B0306030504020204"/>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6.png" Type="http://schemas.openxmlformats.org/officeDocument/2006/relationships/image"/><Relationship Id="rId3" Target="../media/image12.jpeg" Type="http://schemas.openxmlformats.org/officeDocument/2006/relationships/image"/><Relationship Id="rId4" Target="../media/image11.jpeg" Type="http://schemas.openxmlformats.org/officeDocument/2006/relationships/image"/><Relationship Id="rId5" Target="../media/image50.jpeg" Type="http://schemas.openxmlformats.org/officeDocument/2006/relationships/image"/><Relationship Id="rId6" Target="../media/image51.jpeg" Type="http://schemas.openxmlformats.org/officeDocument/2006/relationships/image"/><Relationship Id="rId7" Target="../media/image52.jpeg" Type="http://schemas.openxmlformats.org/officeDocument/2006/relationships/image"/><Relationship Id="rId8" Target="../media/image53.jpeg" Type="http://schemas.openxmlformats.org/officeDocument/2006/relationships/image"/><Relationship Id="rId9" Target="../media/image5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6.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6.jpeg" Type="http://schemas.openxmlformats.org/officeDocument/2006/relationships/image"/><Relationship Id="rId4" Target="../media/image2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1.jpeg" Type="http://schemas.openxmlformats.org/officeDocument/2006/relationships/image"/><Relationship Id="rId4" Target="../media/image2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8521081" y="1000665"/>
            <a:ext cx="1245837" cy="985530"/>
          </a:xfrm>
          <a:custGeom>
            <a:avLst/>
            <a:gdLst/>
            <a:ahLst/>
            <a:cxnLst/>
            <a:rect r="r" b="b" t="t" l="l"/>
            <a:pathLst>
              <a:path h="985530" w="1245837">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5"/>
            <a:stretch>
              <a:fillRect l="0" t="0" r="0" b="0"/>
            </a:stretch>
          </a:blipFill>
        </p:spPr>
      </p:sp>
      <p:grpSp>
        <p:nvGrpSpPr>
          <p:cNvPr name="Group 5" id="5"/>
          <p:cNvGrpSpPr/>
          <p:nvPr/>
        </p:nvGrpSpPr>
        <p:grpSpPr>
          <a:xfrm rot="0">
            <a:off x="9589607" y="0"/>
            <a:ext cx="8698393" cy="10400373"/>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114498" t="-230" r="-2201" b="-20632"/>
              </a:stretch>
            </a:blipFill>
          </p:spPr>
        </p:sp>
      </p:grpSp>
      <p:grpSp>
        <p:nvGrpSpPr>
          <p:cNvPr name="Group 7" id="7"/>
          <p:cNvGrpSpPr/>
          <p:nvPr/>
        </p:nvGrpSpPr>
        <p:grpSpPr>
          <a:xfrm rot="0">
            <a:off x="4191521" y="3349077"/>
            <a:ext cx="9904959" cy="5319348"/>
            <a:chOff x="0" y="0"/>
            <a:chExt cx="2608713" cy="1400981"/>
          </a:xfrm>
        </p:grpSpPr>
        <p:sp>
          <p:nvSpPr>
            <p:cNvPr name="Freeform 8" id="8"/>
            <p:cNvSpPr/>
            <p:nvPr/>
          </p:nvSpPr>
          <p:spPr>
            <a:xfrm flipH="false" flipV="false" rot="0">
              <a:off x="0" y="0"/>
              <a:ext cx="2608713" cy="1400980"/>
            </a:xfrm>
            <a:custGeom>
              <a:avLst/>
              <a:gdLst/>
              <a:ahLst/>
              <a:cxnLst/>
              <a:rect r="r" b="b" t="t" l="l"/>
              <a:pathLst>
                <a:path h="1400980" w="2608713">
                  <a:moveTo>
                    <a:pt x="0" y="0"/>
                  </a:moveTo>
                  <a:lnTo>
                    <a:pt x="2608713" y="0"/>
                  </a:lnTo>
                  <a:lnTo>
                    <a:pt x="2608713" y="1400980"/>
                  </a:lnTo>
                  <a:lnTo>
                    <a:pt x="0" y="1400980"/>
                  </a:lnTo>
                  <a:close/>
                </a:path>
              </a:pathLst>
            </a:custGeom>
            <a:solidFill>
              <a:srgbClr val="FFFFFF"/>
            </a:solidFill>
          </p:spPr>
        </p:sp>
        <p:sp>
          <p:nvSpPr>
            <p:cNvPr name="TextBox 9" id="9"/>
            <p:cNvSpPr txBox="true"/>
            <p:nvPr/>
          </p:nvSpPr>
          <p:spPr>
            <a:xfrm>
              <a:off x="0" y="-19050"/>
              <a:ext cx="2608713" cy="142003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7"/>
            <a:stretch>
              <a:fillRect l="0" t="-187363" r="0" b="0"/>
            </a:stretch>
          </a:blipFill>
        </p:spPr>
      </p:sp>
      <p:sp>
        <p:nvSpPr>
          <p:cNvPr name="TextBox 11" id="11"/>
          <p:cNvSpPr txBox="true"/>
          <p:nvPr/>
        </p:nvSpPr>
        <p:spPr>
          <a:xfrm rot="0">
            <a:off x="4441321" y="4234824"/>
            <a:ext cx="9405358" cy="4252625"/>
          </a:xfrm>
          <a:prstGeom prst="rect">
            <a:avLst/>
          </a:prstGeom>
        </p:spPr>
        <p:txBody>
          <a:bodyPr anchor="t" rtlCol="false" tIns="0" lIns="0" bIns="0" rIns="0">
            <a:spAutoFit/>
          </a:bodyPr>
          <a:lstStyle/>
          <a:p>
            <a:pPr algn="ctr">
              <a:lnSpc>
                <a:spcPts val="16975"/>
              </a:lnSpc>
            </a:pPr>
            <a:r>
              <a:rPr lang="en-US" sz="12300" spc="172">
                <a:solidFill>
                  <a:srgbClr val="040506"/>
                </a:solidFill>
                <a:latin typeface="Archivo Black"/>
              </a:rPr>
              <a:t>WEBSITE</a:t>
            </a:r>
          </a:p>
          <a:p>
            <a:pPr algn="ctr">
              <a:lnSpc>
                <a:spcPts val="16975"/>
              </a:lnSpc>
            </a:pPr>
            <a:r>
              <a:rPr lang="en-US" sz="12300" spc="172">
                <a:solidFill>
                  <a:srgbClr val="040506"/>
                </a:solidFill>
                <a:latin typeface="Archivo Black"/>
              </a:rPr>
              <a:t>ZALORA</a:t>
            </a:r>
          </a:p>
        </p:txBody>
      </p:sp>
      <p:sp>
        <p:nvSpPr>
          <p:cNvPr name="TextBox 12" id="12"/>
          <p:cNvSpPr txBox="true"/>
          <p:nvPr/>
        </p:nvSpPr>
        <p:spPr>
          <a:xfrm rot="0">
            <a:off x="7928152" y="2080902"/>
            <a:ext cx="2431696" cy="942975"/>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KELOMPOK KAMI</a:t>
            </a:r>
          </a:p>
        </p:txBody>
      </p:sp>
      <p:sp>
        <p:nvSpPr>
          <p:cNvPr name="TextBox 13" id="13"/>
          <p:cNvSpPr txBox="true"/>
          <p:nvPr/>
        </p:nvSpPr>
        <p:spPr>
          <a:xfrm rot="0">
            <a:off x="5471449" y="3464745"/>
            <a:ext cx="7345101" cy="893904"/>
          </a:xfrm>
          <a:prstGeom prst="rect">
            <a:avLst/>
          </a:prstGeom>
        </p:spPr>
        <p:txBody>
          <a:bodyPr anchor="t" rtlCol="false" tIns="0" lIns="0" bIns="0" rIns="0">
            <a:spAutoFit/>
          </a:bodyPr>
          <a:lstStyle/>
          <a:p>
            <a:pPr algn="ctr">
              <a:lnSpc>
                <a:spcPts val="7294"/>
              </a:lnSpc>
            </a:pPr>
            <a:r>
              <a:rPr lang="en-US" sz="5286" spc="74">
                <a:solidFill>
                  <a:srgbClr val="040506"/>
                </a:solidFill>
                <a:latin typeface="Archivo Black"/>
              </a:rPr>
              <a:t>REVIEW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31123" y="2607270"/>
            <a:ext cx="6422296" cy="6422996"/>
            <a:chOff x="0" y="0"/>
            <a:chExt cx="6603840" cy="6604560"/>
          </a:xfrm>
        </p:grpSpPr>
        <p:sp>
          <p:nvSpPr>
            <p:cNvPr name="Freeform 3" id="3"/>
            <p:cNvSpPr/>
            <p:nvPr/>
          </p:nvSpPr>
          <p:spPr>
            <a:xfrm flipH="false" flipV="false" rot="0">
              <a:off x="0" y="0"/>
              <a:ext cx="6603873" cy="6604508"/>
            </a:xfrm>
            <a:custGeom>
              <a:avLst/>
              <a:gdLst/>
              <a:ahLst/>
              <a:cxnLst/>
              <a:rect r="r" b="b" t="t" l="l"/>
              <a:pathLst>
                <a:path h="6604508" w="6603873">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name="Group 4" id="4"/>
          <p:cNvGrpSpPr/>
          <p:nvPr/>
        </p:nvGrpSpPr>
        <p:grpSpPr>
          <a:xfrm rot="0">
            <a:off x="10860907" y="4278313"/>
            <a:ext cx="1309387" cy="2127228"/>
            <a:chOff x="0" y="0"/>
            <a:chExt cx="1346400" cy="2187360"/>
          </a:xfrm>
        </p:grpSpPr>
        <p:sp>
          <p:nvSpPr>
            <p:cNvPr name="Freeform 5" id="5"/>
            <p:cNvSpPr/>
            <p:nvPr/>
          </p:nvSpPr>
          <p:spPr>
            <a:xfrm flipH="false" flipV="false" rot="0">
              <a:off x="0" y="0"/>
              <a:ext cx="1346454" cy="2187448"/>
            </a:xfrm>
            <a:custGeom>
              <a:avLst/>
              <a:gdLst/>
              <a:ahLst/>
              <a:cxnLst/>
              <a:rect r="r" b="b" t="t" l="l"/>
              <a:pathLst>
                <a:path h="2187448" w="1346454">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6" id="6"/>
          <p:cNvGrpSpPr/>
          <p:nvPr/>
        </p:nvGrpSpPr>
        <p:grpSpPr>
          <a:xfrm rot="0">
            <a:off x="11132587" y="6192678"/>
            <a:ext cx="1806533" cy="1522249"/>
            <a:chOff x="0" y="0"/>
            <a:chExt cx="1857600" cy="1565280"/>
          </a:xfrm>
        </p:grpSpPr>
        <p:sp>
          <p:nvSpPr>
            <p:cNvPr name="Freeform 7" id="7"/>
            <p:cNvSpPr/>
            <p:nvPr/>
          </p:nvSpPr>
          <p:spPr>
            <a:xfrm flipH="false" flipV="false" rot="0">
              <a:off x="0" y="0"/>
              <a:ext cx="1857629" cy="1565275"/>
            </a:xfrm>
            <a:custGeom>
              <a:avLst/>
              <a:gdLst/>
              <a:ahLst/>
              <a:cxnLst/>
              <a:rect r="r" b="b" t="t" l="l"/>
              <a:pathLst>
                <a:path h="1565275" w="1857629">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true">
              <a:gsLst>
                <a:gs pos="0">
                  <a:srgbClr val="000000">
                    <a:alpha val="100000"/>
                  </a:srgbClr>
                </a:gs>
                <a:gs pos="100000">
                  <a:srgbClr val="555555">
                    <a:alpha val="100000"/>
                  </a:srgbClr>
                </a:gs>
              </a:gsLst>
              <a:lin ang="0"/>
            </a:gradFill>
          </p:spPr>
        </p:sp>
      </p:grpSp>
      <p:grpSp>
        <p:nvGrpSpPr>
          <p:cNvPr name="Group 8" id="8"/>
          <p:cNvGrpSpPr/>
          <p:nvPr/>
        </p:nvGrpSpPr>
        <p:grpSpPr>
          <a:xfrm rot="0">
            <a:off x="12939120" y="6192678"/>
            <a:ext cx="1806533" cy="1522249"/>
            <a:chOff x="0" y="0"/>
            <a:chExt cx="1857600" cy="1565280"/>
          </a:xfrm>
        </p:grpSpPr>
        <p:sp>
          <p:nvSpPr>
            <p:cNvPr name="Freeform 9" id="9"/>
            <p:cNvSpPr/>
            <p:nvPr/>
          </p:nvSpPr>
          <p:spPr>
            <a:xfrm flipH="false" flipV="false" rot="0">
              <a:off x="0" y="0"/>
              <a:ext cx="1857629" cy="1565275"/>
            </a:xfrm>
            <a:custGeom>
              <a:avLst/>
              <a:gdLst/>
              <a:ahLst/>
              <a:cxnLst/>
              <a:rect r="r" b="b" t="t" l="l"/>
              <a:pathLst>
                <a:path h="1565275" w="1857629">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0" id="10"/>
          <p:cNvGrpSpPr/>
          <p:nvPr/>
        </p:nvGrpSpPr>
        <p:grpSpPr>
          <a:xfrm rot="0">
            <a:off x="13710748" y="4278313"/>
            <a:ext cx="1306586" cy="2127228"/>
            <a:chOff x="0" y="0"/>
            <a:chExt cx="1343520" cy="2187360"/>
          </a:xfrm>
        </p:grpSpPr>
        <p:sp>
          <p:nvSpPr>
            <p:cNvPr name="Freeform 11" id="11"/>
            <p:cNvSpPr/>
            <p:nvPr/>
          </p:nvSpPr>
          <p:spPr>
            <a:xfrm flipH="false" flipV="false" rot="0">
              <a:off x="0" y="0"/>
              <a:ext cx="1343533" cy="2187321"/>
            </a:xfrm>
            <a:custGeom>
              <a:avLst/>
              <a:gdLst/>
              <a:ahLst/>
              <a:cxnLst/>
              <a:rect r="r" b="b" t="t" l="l"/>
              <a:pathLst>
                <a:path h="2187321" w="1343533">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true">
              <a:gsLst>
                <a:gs pos="0">
                  <a:srgbClr val="000000">
                    <a:alpha val="100000"/>
                  </a:srgbClr>
                </a:gs>
                <a:gs pos="100000">
                  <a:srgbClr val="555555">
                    <a:alpha val="100000"/>
                  </a:srgbClr>
                </a:gs>
              </a:gsLst>
              <a:lin ang="0"/>
            </a:gradFill>
          </p:spPr>
        </p:sp>
      </p:grpSp>
      <p:grpSp>
        <p:nvGrpSpPr>
          <p:cNvPr name="Group 12" id="12"/>
          <p:cNvGrpSpPr/>
          <p:nvPr/>
        </p:nvGrpSpPr>
        <p:grpSpPr>
          <a:xfrm rot="0">
            <a:off x="11824391" y="3645326"/>
            <a:ext cx="2229458" cy="1093023"/>
            <a:chOff x="0" y="0"/>
            <a:chExt cx="2292480" cy="1123920"/>
          </a:xfrm>
        </p:grpSpPr>
        <p:sp>
          <p:nvSpPr>
            <p:cNvPr name="Freeform 13" id="13"/>
            <p:cNvSpPr/>
            <p:nvPr/>
          </p:nvSpPr>
          <p:spPr>
            <a:xfrm flipH="false" flipV="false" rot="0">
              <a:off x="0" y="0"/>
              <a:ext cx="2292477" cy="1123950"/>
            </a:xfrm>
            <a:custGeom>
              <a:avLst/>
              <a:gdLst/>
              <a:ahLst/>
              <a:cxnLst/>
              <a:rect r="r" b="b" t="t" l="l"/>
              <a:pathLst>
                <a:path h="1123950" w="2292477">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4" id="14"/>
          <p:cNvGrpSpPr/>
          <p:nvPr/>
        </p:nvGrpSpPr>
        <p:grpSpPr>
          <a:xfrm rot="0">
            <a:off x="11997342" y="4837078"/>
            <a:ext cx="1883556" cy="1883556"/>
            <a:chOff x="0" y="0"/>
            <a:chExt cx="1936800" cy="1936800"/>
          </a:xfrm>
        </p:grpSpPr>
        <p:sp>
          <p:nvSpPr>
            <p:cNvPr name="Freeform 15" id="15"/>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6" id="16"/>
          <p:cNvGrpSpPr/>
          <p:nvPr/>
        </p:nvGrpSpPr>
        <p:grpSpPr>
          <a:xfrm rot="0">
            <a:off x="12238213" y="1950126"/>
            <a:ext cx="1404615" cy="1404615"/>
            <a:chOff x="0" y="0"/>
            <a:chExt cx="1444320" cy="1444320"/>
          </a:xfrm>
        </p:grpSpPr>
        <p:sp>
          <p:nvSpPr>
            <p:cNvPr name="Freeform 17" id="17"/>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8" id="18"/>
          <p:cNvGrpSpPr/>
          <p:nvPr/>
        </p:nvGrpSpPr>
        <p:grpSpPr>
          <a:xfrm rot="0">
            <a:off x="14180587" y="7721229"/>
            <a:ext cx="1404615" cy="1404615"/>
            <a:chOff x="0" y="0"/>
            <a:chExt cx="1444320" cy="1444320"/>
          </a:xfrm>
        </p:grpSpPr>
        <p:sp>
          <p:nvSpPr>
            <p:cNvPr name="Freeform 19" id="19"/>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0" id="20"/>
          <p:cNvGrpSpPr/>
          <p:nvPr/>
        </p:nvGrpSpPr>
        <p:grpSpPr>
          <a:xfrm rot="0">
            <a:off x="10376364" y="7721229"/>
            <a:ext cx="1404615" cy="1404615"/>
            <a:chOff x="0" y="0"/>
            <a:chExt cx="1444320" cy="1444320"/>
          </a:xfrm>
        </p:grpSpPr>
        <p:sp>
          <p:nvSpPr>
            <p:cNvPr name="Freeform 21" id="21"/>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sp>
        <p:nvSpPr>
          <p:cNvPr name="TextBox 22" id="22"/>
          <p:cNvSpPr txBox="true"/>
          <p:nvPr/>
        </p:nvSpPr>
        <p:spPr>
          <a:xfrm rot="0">
            <a:off x="1028700" y="289799"/>
            <a:ext cx="6015768" cy="274624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HAL YANG MEMBUAT TERTARIK</a:t>
            </a:r>
          </a:p>
        </p:txBody>
      </p:sp>
      <p:sp>
        <p:nvSpPr>
          <p:cNvPr name="Freeform 23" id="23"/>
          <p:cNvSpPr/>
          <p:nvPr/>
        </p:nvSpPr>
        <p:spPr>
          <a:xfrm flipH="false" flipV="false" rot="0">
            <a:off x="12541476" y="5292915"/>
            <a:ext cx="795288" cy="629119"/>
          </a:xfrm>
          <a:custGeom>
            <a:avLst/>
            <a:gdLst/>
            <a:ahLst/>
            <a:cxnLst/>
            <a:rect r="r" b="b" t="t" l="l"/>
            <a:pathLst>
              <a:path h="629119" w="795288">
                <a:moveTo>
                  <a:pt x="0" y="0"/>
                </a:moveTo>
                <a:lnTo>
                  <a:pt x="795288" y="0"/>
                </a:lnTo>
                <a:lnTo>
                  <a:pt x="795288" y="629119"/>
                </a:lnTo>
                <a:lnTo>
                  <a:pt x="0" y="6291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2162976" y="5979047"/>
            <a:ext cx="1552289" cy="285750"/>
          </a:xfrm>
          <a:prstGeom prst="rect">
            <a:avLst/>
          </a:prstGeom>
        </p:spPr>
        <p:txBody>
          <a:bodyPr anchor="t" rtlCol="false" tIns="0" lIns="0" bIns="0" rIns="0">
            <a:spAutoFit/>
          </a:bodyPr>
          <a:lstStyle/>
          <a:p>
            <a:pPr algn="ctr">
              <a:lnSpc>
                <a:spcPts val="2216"/>
              </a:lnSpc>
            </a:pPr>
            <a:r>
              <a:rPr lang="en-US" sz="1847" spc="-36">
                <a:solidFill>
                  <a:srgbClr val="F2F4F5"/>
                </a:solidFill>
                <a:latin typeface="Montserrat Light"/>
              </a:rPr>
              <a:t>KAMI</a:t>
            </a:r>
          </a:p>
        </p:txBody>
      </p:sp>
      <p:sp>
        <p:nvSpPr>
          <p:cNvPr name="Freeform 25" id="25"/>
          <p:cNvSpPr/>
          <p:nvPr/>
        </p:nvSpPr>
        <p:spPr>
          <a:xfrm flipH="false" flipV="false" rot="0">
            <a:off x="14486118" y="8030286"/>
            <a:ext cx="849110" cy="827496"/>
          </a:xfrm>
          <a:custGeom>
            <a:avLst/>
            <a:gdLst/>
            <a:ahLst/>
            <a:cxnLst/>
            <a:rect r="r" b="b" t="t" l="l"/>
            <a:pathLst>
              <a:path h="827496" w="849110">
                <a:moveTo>
                  <a:pt x="0" y="0"/>
                </a:moveTo>
                <a:lnTo>
                  <a:pt x="849110" y="0"/>
                </a:lnTo>
                <a:lnTo>
                  <a:pt x="849110" y="827497"/>
                </a:lnTo>
                <a:lnTo>
                  <a:pt x="0" y="827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0628887" y="7989290"/>
            <a:ext cx="899568" cy="868492"/>
          </a:xfrm>
          <a:custGeom>
            <a:avLst/>
            <a:gdLst/>
            <a:ahLst/>
            <a:cxnLst/>
            <a:rect r="r" b="b" t="t" l="l"/>
            <a:pathLst>
              <a:path h="868492" w="899568">
                <a:moveTo>
                  <a:pt x="0" y="0"/>
                </a:moveTo>
                <a:lnTo>
                  <a:pt x="899568" y="0"/>
                </a:lnTo>
                <a:lnTo>
                  <a:pt x="899568" y="868493"/>
                </a:lnTo>
                <a:lnTo>
                  <a:pt x="0" y="8684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12541476" y="2268825"/>
            <a:ext cx="787256" cy="767216"/>
          </a:xfrm>
          <a:custGeom>
            <a:avLst/>
            <a:gdLst/>
            <a:ahLst/>
            <a:cxnLst/>
            <a:rect r="r" b="b" t="t" l="l"/>
            <a:pathLst>
              <a:path h="767216" w="787256">
                <a:moveTo>
                  <a:pt x="0" y="0"/>
                </a:moveTo>
                <a:lnTo>
                  <a:pt x="787256" y="0"/>
                </a:lnTo>
                <a:lnTo>
                  <a:pt x="787256" y="767216"/>
                </a:lnTo>
                <a:lnTo>
                  <a:pt x="0" y="7672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9357344" y="4301671"/>
            <a:ext cx="978628" cy="991244"/>
          </a:xfrm>
          <a:custGeom>
            <a:avLst/>
            <a:gdLst/>
            <a:ahLst/>
            <a:cxnLst/>
            <a:rect r="r" b="b" t="t" l="l"/>
            <a:pathLst>
              <a:path h="991244" w="978628">
                <a:moveTo>
                  <a:pt x="0" y="0"/>
                </a:moveTo>
                <a:lnTo>
                  <a:pt x="978627" y="0"/>
                </a:lnTo>
                <a:lnTo>
                  <a:pt x="978627" y="991244"/>
                </a:lnTo>
                <a:lnTo>
                  <a:pt x="0" y="991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9" id="29"/>
          <p:cNvSpPr txBox="true"/>
          <p:nvPr/>
        </p:nvSpPr>
        <p:spPr>
          <a:xfrm rot="0">
            <a:off x="1451906" y="3716246"/>
            <a:ext cx="2246916" cy="675970"/>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Peningkatan pembeli</a:t>
            </a:r>
          </a:p>
        </p:txBody>
      </p:sp>
      <p:sp>
        <p:nvSpPr>
          <p:cNvPr name="TextBox 30" id="30"/>
          <p:cNvSpPr txBox="true"/>
          <p:nvPr/>
        </p:nvSpPr>
        <p:spPr>
          <a:xfrm rot="0">
            <a:off x="1451906" y="4501749"/>
            <a:ext cx="2246916" cy="1701967"/>
          </a:xfrm>
          <a:prstGeom prst="rect">
            <a:avLst/>
          </a:prstGeom>
        </p:spPr>
        <p:txBody>
          <a:bodyPr anchor="t" rtlCol="false" tIns="0" lIns="0" bIns="0" rIns="0">
            <a:spAutoFit/>
          </a:bodyPr>
          <a:lstStyle/>
          <a:p>
            <a:pPr algn="ctr">
              <a:lnSpc>
                <a:spcPts val="2265"/>
              </a:lnSpc>
              <a:spcBef>
                <a:spcPct val="0"/>
              </a:spcBef>
            </a:pPr>
            <a:r>
              <a:rPr lang="en-US" sz="1618">
                <a:solidFill>
                  <a:srgbClr val="010101"/>
                </a:solidFill>
                <a:latin typeface="Montserrat Light"/>
              </a:rPr>
              <a:t>Dengan adanya webiste ini dapat meningkatkan pembeli karna dapat membeli melalui online</a:t>
            </a:r>
          </a:p>
        </p:txBody>
      </p:sp>
      <p:sp>
        <p:nvSpPr>
          <p:cNvPr name="TextBox 31" id="31"/>
          <p:cNvSpPr txBox="true"/>
          <p:nvPr/>
        </p:nvSpPr>
        <p:spPr>
          <a:xfrm rot="0">
            <a:off x="2126021" y="2950316"/>
            <a:ext cx="898685" cy="883087"/>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01</a:t>
            </a:r>
          </a:p>
        </p:txBody>
      </p:sp>
      <p:sp>
        <p:nvSpPr>
          <p:cNvPr name="TextBox 32" id="32"/>
          <p:cNvSpPr txBox="true"/>
          <p:nvPr/>
        </p:nvSpPr>
        <p:spPr>
          <a:xfrm rot="0">
            <a:off x="4056687" y="3716246"/>
            <a:ext cx="2246916" cy="675970"/>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Desain yang menarik</a:t>
            </a:r>
          </a:p>
        </p:txBody>
      </p:sp>
      <p:sp>
        <p:nvSpPr>
          <p:cNvPr name="TextBox 33" id="33"/>
          <p:cNvSpPr txBox="true"/>
          <p:nvPr/>
        </p:nvSpPr>
        <p:spPr>
          <a:xfrm rot="0">
            <a:off x="4056687" y="4501749"/>
            <a:ext cx="2246916" cy="1130467"/>
          </a:xfrm>
          <a:prstGeom prst="rect">
            <a:avLst/>
          </a:prstGeom>
        </p:spPr>
        <p:txBody>
          <a:bodyPr anchor="t" rtlCol="false" tIns="0" lIns="0" bIns="0" rIns="0">
            <a:spAutoFit/>
          </a:bodyPr>
          <a:lstStyle/>
          <a:p>
            <a:pPr algn="ctr">
              <a:lnSpc>
                <a:spcPts val="2265"/>
              </a:lnSpc>
              <a:spcBef>
                <a:spcPct val="0"/>
              </a:spcBef>
            </a:pPr>
            <a:r>
              <a:rPr lang="en-US" sz="1618">
                <a:solidFill>
                  <a:srgbClr val="010101"/>
                </a:solidFill>
                <a:latin typeface="Montserrat Light"/>
              </a:rPr>
              <a:t>Dengan desain yang menarik dapat mengunjungi web lebih lama </a:t>
            </a:r>
          </a:p>
        </p:txBody>
      </p:sp>
      <p:sp>
        <p:nvSpPr>
          <p:cNvPr name="TextBox 34" id="34"/>
          <p:cNvSpPr txBox="true"/>
          <p:nvPr/>
        </p:nvSpPr>
        <p:spPr>
          <a:xfrm rot="0">
            <a:off x="4730802" y="2950316"/>
            <a:ext cx="898685" cy="883087"/>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02</a:t>
            </a:r>
          </a:p>
        </p:txBody>
      </p:sp>
      <p:sp>
        <p:nvSpPr>
          <p:cNvPr name="TextBox 35" id="35"/>
          <p:cNvSpPr txBox="true"/>
          <p:nvPr/>
        </p:nvSpPr>
        <p:spPr>
          <a:xfrm rot="0">
            <a:off x="1451906" y="7239203"/>
            <a:ext cx="2246916" cy="675970"/>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Potensi bisnis yang lebih baik</a:t>
            </a:r>
          </a:p>
        </p:txBody>
      </p:sp>
      <p:sp>
        <p:nvSpPr>
          <p:cNvPr name="TextBox 36" id="36"/>
          <p:cNvSpPr txBox="true"/>
          <p:nvPr/>
        </p:nvSpPr>
        <p:spPr>
          <a:xfrm rot="0">
            <a:off x="1542143" y="8019948"/>
            <a:ext cx="2246916" cy="2273467"/>
          </a:xfrm>
          <a:prstGeom prst="rect">
            <a:avLst/>
          </a:prstGeom>
        </p:spPr>
        <p:txBody>
          <a:bodyPr anchor="t" rtlCol="false" tIns="0" lIns="0" bIns="0" rIns="0">
            <a:spAutoFit/>
          </a:bodyPr>
          <a:lstStyle/>
          <a:p>
            <a:pPr algn="ctr">
              <a:lnSpc>
                <a:spcPts val="2265"/>
              </a:lnSpc>
              <a:spcBef>
                <a:spcPct val="0"/>
              </a:spcBef>
            </a:pPr>
            <a:r>
              <a:rPr lang="en-US" sz="1618">
                <a:solidFill>
                  <a:srgbClr val="010101"/>
                </a:solidFill>
                <a:latin typeface="Montserrat Light"/>
              </a:rPr>
              <a:t>Potensi bisnis yang dapat maraup keuntungan yang lebih besar dan mungkin dapat menambah cabang di berbagai negara lain</a:t>
            </a:r>
          </a:p>
        </p:txBody>
      </p:sp>
      <p:sp>
        <p:nvSpPr>
          <p:cNvPr name="TextBox 37" id="37"/>
          <p:cNvSpPr txBox="true"/>
          <p:nvPr/>
        </p:nvSpPr>
        <p:spPr>
          <a:xfrm rot="0">
            <a:off x="2126021" y="6117991"/>
            <a:ext cx="898685" cy="883087"/>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t="0" r="-30016"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t="0" r="-24991"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83513" r="0" b="-83513"/>
              </a:stretch>
            </a:blipFill>
          </p:spPr>
        </p:sp>
      </p:grpSp>
      <p:sp>
        <p:nvSpPr>
          <p:cNvPr name="TextBox 11" id="11"/>
          <p:cNvSpPr txBox="true"/>
          <p:nvPr/>
        </p:nvSpPr>
        <p:spPr>
          <a:xfrm rot="0">
            <a:off x="2521025" y="4635815"/>
            <a:ext cx="6229167" cy="948900"/>
          </a:xfrm>
          <a:prstGeom prst="rect">
            <a:avLst/>
          </a:prstGeom>
        </p:spPr>
        <p:txBody>
          <a:bodyPr anchor="t" rtlCol="false" tIns="0" lIns="0" bIns="0" rIns="0">
            <a:spAutoFit/>
          </a:bodyPr>
          <a:lstStyle/>
          <a:p>
            <a:pPr algn="ctr" marL="0" indent="0" lvl="0">
              <a:lnSpc>
                <a:spcPts val="7692"/>
              </a:lnSpc>
              <a:spcBef>
                <a:spcPct val="0"/>
              </a:spcBef>
            </a:pPr>
            <a:r>
              <a:rPr lang="en-US" sz="5574">
                <a:solidFill>
                  <a:srgbClr val="FFFFFF"/>
                </a:solidFill>
                <a:latin typeface="Archivo Black"/>
              </a:rPr>
              <a:t>TERIMA KASIH</a:t>
            </a:r>
          </a:p>
        </p:txBody>
      </p:sp>
      <p:sp>
        <p:nvSpPr>
          <p:cNvPr name="Freeform 12" id="12"/>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3" id="13"/>
          <p:cNvGrpSpPr/>
          <p:nvPr/>
        </p:nvGrpSpPr>
        <p:grpSpPr>
          <a:xfrm rot="0">
            <a:off x="12924060" y="7191421"/>
            <a:ext cx="2799147" cy="2799147"/>
            <a:chOff x="0" y="0"/>
            <a:chExt cx="6350000" cy="6350000"/>
          </a:xfrm>
        </p:grpSpPr>
        <p:sp>
          <p:nvSpPr>
            <p:cNvPr name="Freeform 14" id="1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155" t="0" r="-25155" b="0"/>
              </a:stretch>
            </a:blipFill>
          </p:spPr>
        </p:sp>
      </p:grpSp>
      <p:sp>
        <p:nvSpPr>
          <p:cNvPr name="Freeform 15" id="15"/>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6" id="16"/>
          <p:cNvGrpSpPr/>
          <p:nvPr/>
        </p:nvGrpSpPr>
        <p:grpSpPr>
          <a:xfrm rot="0">
            <a:off x="12924060" y="3727391"/>
            <a:ext cx="2799147" cy="2799147"/>
            <a:chOff x="0" y="0"/>
            <a:chExt cx="6350000" cy="6350000"/>
          </a:xfrm>
        </p:grpSpPr>
        <p:sp>
          <p:nvSpPr>
            <p:cNvPr name="Freeform 17" id="1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t="0" r="-24991" b="0"/>
              </a:stretch>
            </a:blipFill>
          </p:spPr>
        </p:sp>
      </p:grpSp>
      <p:sp>
        <p:nvSpPr>
          <p:cNvPr name="Freeform 18" id="18"/>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9" id="19"/>
          <p:cNvGrpSpPr/>
          <p:nvPr/>
        </p:nvGrpSpPr>
        <p:grpSpPr>
          <a:xfrm rot="0">
            <a:off x="12924060" y="260338"/>
            <a:ext cx="2799147" cy="2799147"/>
            <a:chOff x="0" y="0"/>
            <a:chExt cx="6350000" cy="6350000"/>
          </a:xfrm>
        </p:grpSpPr>
        <p:sp>
          <p:nvSpPr>
            <p:cNvPr name="Freeform 20" id="2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t="0" r="-24991" b="0"/>
              </a:stretch>
            </a:blipFill>
          </p:spPr>
        </p:sp>
      </p:grpSp>
      <p:sp>
        <p:nvSpPr>
          <p:cNvPr name="Freeform 21" id="21"/>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2" id="22"/>
          <p:cNvGrpSpPr/>
          <p:nvPr/>
        </p:nvGrpSpPr>
        <p:grpSpPr>
          <a:xfrm rot="0">
            <a:off x="16189931" y="5273669"/>
            <a:ext cx="2799147" cy="2799147"/>
            <a:chOff x="0" y="0"/>
            <a:chExt cx="6350000" cy="6350000"/>
          </a:xfrm>
        </p:grpSpPr>
        <p:sp>
          <p:nvSpPr>
            <p:cNvPr name="Freeform 23" id="2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0" t="-24985" r="0" b="-24985"/>
              </a:stretch>
            </a:blipFill>
          </p:spPr>
        </p:sp>
      </p:grpSp>
      <p:sp>
        <p:nvSpPr>
          <p:cNvPr name="Freeform 24" id="24"/>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5" id="25"/>
          <p:cNvGrpSpPr/>
          <p:nvPr/>
        </p:nvGrpSpPr>
        <p:grpSpPr>
          <a:xfrm rot="0">
            <a:off x="16189931" y="1809639"/>
            <a:ext cx="2799147" cy="2799147"/>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5015" t="0" r="-25015" b="0"/>
              </a:stretch>
            </a:blipFill>
          </p:spPr>
        </p:sp>
      </p:grpSp>
      <p:sp>
        <p:nvSpPr>
          <p:cNvPr name="Freeform 27" id="27"/>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8" id="28"/>
          <p:cNvGrpSpPr/>
          <p:nvPr/>
        </p:nvGrpSpPr>
        <p:grpSpPr>
          <a:xfrm rot="0">
            <a:off x="16189931" y="-1657415"/>
            <a:ext cx="2799147" cy="2799147"/>
            <a:chOff x="0" y="0"/>
            <a:chExt cx="6350000" cy="6350000"/>
          </a:xfrm>
        </p:grpSpPr>
        <p:sp>
          <p:nvSpPr>
            <p:cNvPr name="Freeform 29" id="2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t="0" r="-30016" b="0"/>
              </a:stretch>
            </a:blipFill>
          </p:spPr>
        </p:sp>
      </p:grpSp>
      <p:grpSp>
        <p:nvGrpSpPr>
          <p:cNvPr name="Group 30" id="30"/>
          <p:cNvGrpSpPr/>
          <p:nvPr/>
        </p:nvGrpSpPr>
        <p:grpSpPr>
          <a:xfrm rot="0">
            <a:off x="16189931" y="8703201"/>
            <a:ext cx="2799147" cy="2799147"/>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0" t="-25078" r="0" b="-25078"/>
              </a:stretch>
            </a:blipFill>
          </p:spPr>
        </p:sp>
      </p:grpSp>
      <p:sp>
        <p:nvSpPr>
          <p:cNvPr name="Freeform 32" id="32"/>
          <p:cNvSpPr/>
          <p:nvPr/>
        </p:nvSpPr>
        <p:spPr>
          <a:xfrm flipH="false" flipV="false" rot="0">
            <a:off x="5012690" y="1579392"/>
            <a:ext cx="1245837" cy="985530"/>
          </a:xfrm>
          <a:custGeom>
            <a:avLst/>
            <a:gdLst/>
            <a:ahLst/>
            <a:cxnLst/>
            <a:rect r="r" b="b" t="t" l="l"/>
            <a:pathLst>
              <a:path h="985530" w="1245837">
                <a:moveTo>
                  <a:pt x="0" y="0"/>
                </a:moveTo>
                <a:lnTo>
                  <a:pt x="1245837" y="0"/>
                </a:lnTo>
                <a:lnTo>
                  <a:pt x="1245837" y="985531"/>
                </a:lnTo>
                <a:lnTo>
                  <a:pt x="0" y="9855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3" id="33"/>
          <p:cNvSpPr txBox="true"/>
          <p:nvPr/>
        </p:nvSpPr>
        <p:spPr>
          <a:xfrm rot="0">
            <a:off x="4419761" y="2659629"/>
            <a:ext cx="2431696" cy="942975"/>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KELOMPOK KAMI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2"/>
            <a:stretch>
              <a:fillRect l="0" t="-86495" r="0" b="0"/>
            </a:stretch>
          </a:blipFill>
        </p:spPr>
      </p:sp>
      <p:sp>
        <p:nvSpPr>
          <p:cNvPr name="Freeform 3" id="3"/>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2"/>
            <a:stretch>
              <a:fillRect l="0" t="-86495" r="0" b="0"/>
            </a:stretch>
          </a:blipFill>
        </p:spPr>
      </p:sp>
      <p:sp>
        <p:nvSpPr>
          <p:cNvPr name="TextBox 4" id="4"/>
          <p:cNvSpPr txBox="true"/>
          <p:nvPr/>
        </p:nvSpPr>
        <p:spPr>
          <a:xfrm rot="0">
            <a:off x="2436756" y="1468972"/>
            <a:ext cx="9537014" cy="898392"/>
          </a:xfrm>
          <a:prstGeom prst="rect">
            <a:avLst/>
          </a:prstGeom>
        </p:spPr>
        <p:txBody>
          <a:bodyPr anchor="t" rtlCol="false" tIns="0" lIns="0" bIns="0" rIns="0">
            <a:spAutoFit/>
          </a:bodyPr>
          <a:lstStyle/>
          <a:p>
            <a:pPr marL="0" indent="0" lvl="0">
              <a:lnSpc>
                <a:spcPts val="7291"/>
              </a:lnSpc>
              <a:spcBef>
                <a:spcPct val="0"/>
              </a:spcBef>
            </a:pPr>
            <a:r>
              <a:rPr lang="en-US" sz="5283" spc="184">
                <a:solidFill>
                  <a:srgbClr val="010101"/>
                </a:solidFill>
                <a:latin typeface="Archivo Black"/>
              </a:rPr>
              <a:t>ANGGOTA KELOMPOK</a:t>
            </a:r>
          </a:p>
        </p:txBody>
      </p:sp>
      <p:sp>
        <p:nvSpPr>
          <p:cNvPr name="Freeform 5" id="5"/>
          <p:cNvSpPr/>
          <p:nvPr/>
        </p:nvSpPr>
        <p:spPr>
          <a:xfrm flipH="false" flipV="false" rot="0">
            <a:off x="3802124" y="5015890"/>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2"/>
            <a:stretch>
              <a:fillRect l="0" t="-86495" r="0" b="0"/>
            </a:stretch>
          </a:blipFill>
        </p:spPr>
      </p:sp>
      <p:sp>
        <p:nvSpPr>
          <p:cNvPr name="Freeform 6" id="6"/>
          <p:cNvSpPr/>
          <p:nvPr/>
        </p:nvSpPr>
        <p:spPr>
          <a:xfrm flipH="false" flipV="false" rot="0">
            <a:off x="11016914" y="4958778"/>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2"/>
            <a:stretch>
              <a:fillRect l="0" t="-86495" r="0" b="0"/>
            </a:stretch>
          </a:blipFill>
        </p:spPr>
      </p:sp>
      <p:sp>
        <p:nvSpPr>
          <p:cNvPr name="Freeform 7" id="7"/>
          <p:cNvSpPr/>
          <p:nvPr/>
        </p:nvSpPr>
        <p:spPr>
          <a:xfrm flipH="false" flipV="false" rot="0">
            <a:off x="3802124" y="7668412"/>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2"/>
            <a:stretch>
              <a:fillRect l="0" t="-86495" r="0" b="0"/>
            </a:stretch>
          </a:blipFill>
        </p:spPr>
      </p:sp>
      <p:sp>
        <p:nvSpPr>
          <p:cNvPr name="Freeform 8" id="8"/>
          <p:cNvSpPr/>
          <p:nvPr/>
        </p:nvSpPr>
        <p:spPr>
          <a:xfrm flipH="false" flipV="false" rot="0">
            <a:off x="11016914" y="7819154"/>
            <a:ext cx="4988948" cy="528334"/>
          </a:xfrm>
          <a:custGeom>
            <a:avLst/>
            <a:gdLst/>
            <a:ahLst/>
            <a:cxnLst/>
            <a:rect r="r" b="b" t="t" l="l"/>
            <a:pathLst>
              <a:path h="528334" w="4988948">
                <a:moveTo>
                  <a:pt x="0" y="0"/>
                </a:moveTo>
                <a:lnTo>
                  <a:pt x="4988948" y="0"/>
                </a:lnTo>
                <a:lnTo>
                  <a:pt x="4988948" y="528333"/>
                </a:lnTo>
                <a:lnTo>
                  <a:pt x="0" y="528333"/>
                </a:lnTo>
                <a:lnTo>
                  <a:pt x="0" y="0"/>
                </a:lnTo>
                <a:close/>
              </a:path>
            </a:pathLst>
          </a:custGeom>
          <a:blipFill>
            <a:blip r:embed="rId2"/>
            <a:stretch>
              <a:fillRect l="0" t="-86495" r="0" b="0"/>
            </a:stretch>
          </a:blipFill>
        </p:spPr>
      </p:sp>
      <p:grpSp>
        <p:nvGrpSpPr>
          <p:cNvPr name="Group 9" id="9"/>
          <p:cNvGrpSpPr/>
          <p:nvPr/>
        </p:nvGrpSpPr>
        <p:grpSpPr>
          <a:xfrm rot="0">
            <a:off x="3301345" y="3322618"/>
            <a:ext cx="5489727" cy="1761958"/>
            <a:chOff x="0" y="0"/>
            <a:chExt cx="1569119" cy="503617"/>
          </a:xfrm>
        </p:grpSpPr>
        <p:sp>
          <p:nvSpPr>
            <p:cNvPr name="Freeform 10" id="10"/>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11" id="11"/>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grpSp>
        <p:nvGrpSpPr>
          <p:cNvPr name="Group 12" id="12"/>
          <p:cNvGrpSpPr>
            <a:grpSpLocks noChangeAspect="true"/>
          </p:cNvGrpSpPr>
          <p:nvPr/>
        </p:nvGrpSpPr>
        <p:grpSpPr>
          <a:xfrm rot="0">
            <a:off x="2282138" y="3048098"/>
            <a:ext cx="2320061" cy="2310998"/>
            <a:chOff x="0" y="0"/>
            <a:chExt cx="6502400" cy="6477000"/>
          </a:xfrm>
        </p:grpSpPr>
        <p:sp>
          <p:nvSpPr>
            <p:cNvPr name="Freeform 13" id="1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21046" r="223" b="-21046"/>
              </a:stretch>
            </a:blipFill>
          </p:spPr>
        </p:sp>
        <p:sp>
          <p:nvSpPr>
            <p:cNvPr name="Freeform 14" id="1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name="Group 15" id="15"/>
          <p:cNvGrpSpPr/>
          <p:nvPr/>
        </p:nvGrpSpPr>
        <p:grpSpPr>
          <a:xfrm rot="0">
            <a:off x="10516135" y="3322618"/>
            <a:ext cx="5489727" cy="1761958"/>
            <a:chOff x="0" y="0"/>
            <a:chExt cx="1569119" cy="503617"/>
          </a:xfrm>
        </p:grpSpPr>
        <p:sp>
          <p:nvSpPr>
            <p:cNvPr name="Freeform 16" id="16"/>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17" id="17"/>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sp>
        <p:nvSpPr>
          <p:cNvPr name="TextBox 18" id="18"/>
          <p:cNvSpPr txBox="true"/>
          <p:nvPr/>
        </p:nvSpPr>
        <p:spPr>
          <a:xfrm rot="0">
            <a:off x="11816989" y="3800558"/>
            <a:ext cx="4188873" cy="490946"/>
          </a:xfrm>
          <a:prstGeom prst="rect">
            <a:avLst/>
          </a:prstGeom>
        </p:spPr>
        <p:txBody>
          <a:bodyPr anchor="t" rtlCol="false" tIns="0" lIns="0" bIns="0" rIns="0">
            <a:spAutoFit/>
          </a:bodyPr>
          <a:lstStyle/>
          <a:p>
            <a:pPr>
              <a:lnSpc>
                <a:spcPts val="3914"/>
              </a:lnSpc>
              <a:spcBef>
                <a:spcPct val="0"/>
              </a:spcBef>
            </a:pPr>
            <a:r>
              <a:rPr lang="en-US" sz="2796" spc="-55">
                <a:solidFill>
                  <a:srgbClr val="FFFFFF"/>
                </a:solidFill>
                <a:latin typeface="Montserrat Light Bold"/>
              </a:rPr>
              <a:t>Hafidza Dafariz Mujizat</a:t>
            </a:r>
          </a:p>
        </p:txBody>
      </p:sp>
      <p:grpSp>
        <p:nvGrpSpPr>
          <p:cNvPr name="Group 19" id="19"/>
          <p:cNvGrpSpPr>
            <a:grpSpLocks noChangeAspect="true"/>
          </p:cNvGrpSpPr>
          <p:nvPr/>
        </p:nvGrpSpPr>
        <p:grpSpPr>
          <a:xfrm rot="0">
            <a:off x="9496928" y="2986489"/>
            <a:ext cx="2320061" cy="2310998"/>
            <a:chOff x="0" y="0"/>
            <a:chExt cx="6502400" cy="6477000"/>
          </a:xfrm>
        </p:grpSpPr>
        <p:sp>
          <p:nvSpPr>
            <p:cNvPr name="Freeform 20" id="2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16665" r="223" b="-16665"/>
              </a:stretch>
            </a:blipFill>
          </p:spPr>
        </p:sp>
        <p:sp>
          <p:nvSpPr>
            <p:cNvPr name="Freeform 21" id="2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name="Group 22" id="22"/>
          <p:cNvGrpSpPr/>
          <p:nvPr/>
        </p:nvGrpSpPr>
        <p:grpSpPr>
          <a:xfrm rot="0">
            <a:off x="3301345" y="6108451"/>
            <a:ext cx="5489727" cy="1761958"/>
            <a:chOff x="0" y="0"/>
            <a:chExt cx="1569119" cy="503617"/>
          </a:xfrm>
        </p:grpSpPr>
        <p:sp>
          <p:nvSpPr>
            <p:cNvPr name="Freeform 23" id="23"/>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24" id="24"/>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grpSp>
        <p:nvGrpSpPr>
          <p:cNvPr name="Group 25" id="25"/>
          <p:cNvGrpSpPr>
            <a:grpSpLocks noChangeAspect="true"/>
          </p:cNvGrpSpPr>
          <p:nvPr/>
        </p:nvGrpSpPr>
        <p:grpSpPr>
          <a:xfrm rot="0">
            <a:off x="2282138" y="5772323"/>
            <a:ext cx="2320061" cy="2310998"/>
            <a:chOff x="0" y="0"/>
            <a:chExt cx="6502400" cy="6477000"/>
          </a:xfrm>
        </p:grpSpPr>
        <p:sp>
          <p:nvSpPr>
            <p:cNvPr name="Freeform 26" id="2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4279" r="223" b="-4279"/>
              </a:stretch>
            </a:blipFill>
          </p:spPr>
        </p:sp>
        <p:sp>
          <p:nvSpPr>
            <p:cNvPr name="Freeform 27" id="2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name="Group 28" id="28"/>
          <p:cNvGrpSpPr/>
          <p:nvPr/>
        </p:nvGrpSpPr>
        <p:grpSpPr>
          <a:xfrm rot="0">
            <a:off x="10516135" y="6108451"/>
            <a:ext cx="5489727" cy="1761958"/>
            <a:chOff x="0" y="0"/>
            <a:chExt cx="1569119" cy="503617"/>
          </a:xfrm>
        </p:grpSpPr>
        <p:sp>
          <p:nvSpPr>
            <p:cNvPr name="Freeform 29" id="29"/>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30" id="30"/>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grpSp>
        <p:nvGrpSpPr>
          <p:cNvPr name="Group 31" id="31"/>
          <p:cNvGrpSpPr>
            <a:grpSpLocks noChangeAspect="true"/>
          </p:cNvGrpSpPr>
          <p:nvPr/>
        </p:nvGrpSpPr>
        <p:grpSpPr>
          <a:xfrm rot="0">
            <a:off x="9496928" y="5772323"/>
            <a:ext cx="2320061" cy="2310998"/>
            <a:chOff x="0" y="0"/>
            <a:chExt cx="6502400" cy="6477000"/>
          </a:xfrm>
        </p:grpSpPr>
        <p:sp>
          <p:nvSpPr>
            <p:cNvPr name="Freeform 32" id="3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16617" r="223" b="-16617"/>
              </a:stretch>
            </a:blipFill>
          </p:spPr>
        </p:sp>
        <p:sp>
          <p:nvSpPr>
            <p:cNvPr name="Freeform 33" id="3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name="Group 34" id="34"/>
          <p:cNvGrpSpPr>
            <a:grpSpLocks noChangeAspect="true"/>
          </p:cNvGrpSpPr>
          <p:nvPr/>
        </p:nvGrpSpPr>
        <p:grpSpPr>
          <a:xfrm rot="0">
            <a:off x="-46214" y="7097814"/>
            <a:ext cx="5669664" cy="3189186"/>
            <a:chOff x="0" y="0"/>
            <a:chExt cx="6089457" cy="3425320"/>
          </a:xfrm>
        </p:grpSpPr>
        <p:sp>
          <p:nvSpPr>
            <p:cNvPr name="Freeform 35" id="35"/>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36" id="3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7"/>
              <a:stretch>
                <a:fillRect l="-98184" t="-51103" r="-41729" b="-133327"/>
              </a:stretch>
            </a:blipFill>
          </p:spPr>
        </p:sp>
      </p:grpSp>
      <p:grpSp>
        <p:nvGrpSpPr>
          <p:cNvPr name="Group 37" id="37"/>
          <p:cNvGrpSpPr>
            <a:grpSpLocks noChangeAspect="true"/>
          </p:cNvGrpSpPr>
          <p:nvPr/>
        </p:nvGrpSpPr>
        <p:grpSpPr>
          <a:xfrm rot="0">
            <a:off x="11215593" y="-483815"/>
            <a:ext cx="7281908" cy="4096074"/>
            <a:chOff x="0" y="0"/>
            <a:chExt cx="6089457" cy="3425320"/>
          </a:xfrm>
        </p:grpSpPr>
        <p:sp>
          <p:nvSpPr>
            <p:cNvPr name="Freeform 38" id="38"/>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39" id="3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8"/>
              <a:stretch>
                <a:fillRect l="0" t="-5555" r="0" b="-5555"/>
              </a:stretch>
            </a:blipFill>
          </p:spPr>
        </p:sp>
      </p:grpSp>
      <p:sp>
        <p:nvSpPr>
          <p:cNvPr name="TextBox 40" id="40"/>
          <p:cNvSpPr txBox="true"/>
          <p:nvPr/>
        </p:nvSpPr>
        <p:spPr>
          <a:xfrm rot="0">
            <a:off x="4661652" y="3438734"/>
            <a:ext cx="3894757" cy="1031510"/>
          </a:xfrm>
          <a:prstGeom prst="rect">
            <a:avLst/>
          </a:prstGeom>
        </p:spPr>
        <p:txBody>
          <a:bodyPr anchor="t" rtlCol="false" tIns="0" lIns="0" bIns="0" rIns="0">
            <a:spAutoFit/>
          </a:bodyPr>
          <a:lstStyle/>
          <a:p>
            <a:pPr>
              <a:lnSpc>
                <a:spcPts val="4045"/>
              </a:lnSpc>
              <a:spcBef>
                <a:spcPct val="0"/>
              </a:spcBef>
            </a:pPr>
            <a:r>
              <a:rPr lang="en-US" sz="2889" spc="-57">
                <a:solidFill>
                  <a:srgbClr val="FFFFFF"/>
                </a:solidFill>
                <a:latin typeface="Montserrat Light Bold"/>
              </a:rPr>
              <a:t>Muhammad Zidan Fadillah</a:t>
            </a:r>
          </a:p>
        </p:txBody>
      </p:sp>
      <p:sp>
        <p:nvSpPr>
          <p:cNvPr name="TextBox 41" id="41"/>
          <p:cNvSpPr txBox="true"/>
          <p:nvPr/>
        </p:nvSpPr>
        <p:spPr>
          <a:xfrm rot="0">
            <a:off x="11876442" y="6215042"/>
            <a:ext cx="3816190" cy="1160312"/>
          </a:xfrm>
          <a:prstGeom prst="rect">
            <a:avLst/>
          </a:prstGeom>
        </p:spPr>
        <p:txBody>
          <a:bodyPr anchor="t" rtlCol="false" tIns="0" lIns="0" bIns="0" rIns="0">
            <a:spAutoFit/>
          </a:bodyPr>
          <a:lstStyle/>
          <a:p>
            <a:pPr>
              <a:lnSpc>
                <a:spcPts val="4416"/>
              </a:lnSpc>
              <a:spcBef>
                <a:spcPct val="0"/>
              </a:spcBef>
            </a:pPr>
            <a:r>
              <a:rPr lang="en-US" sz="3154" spc="-63">
                <a:solidFill>
                  <a:srgbClr val="FFFFFF"/>
                </a:solidFill>
                <a:latin typeface="Montserrat Light Bold"/>
              </a:rPr>
              <a:t>Birrham Efendi Lubis</a:t>
            </a:r>
          </a:p>
        </p:txBody>
      </p:sp>
      <p:sp>
        <p:nvSpPr>
          <p:cNvPr name="TextBox 42" id="42"/>
          <p:cNvSpPr txBox="true"/>
          <p:nvPr/>
        </p:nvSpPr>
        <p:spPr>
          <a:xfrm rot="0">
            <a:off x="3503962" y="6625196"/>
            <a:ext cx="6138434" cy="476836"/>
          </a:xfrm>
          <a:prstGeom prst="rect">
            <a:avLst/>
          </a:prstGeom>
        </p:spPr>
        <p:txBody>
          <a:bodyPr anchor="t" rtlCol="false" tIns="0" lIns="0" bIns="0" rIns="0">
            <a:spAutoFit/>
          </a:bodyPr>
          <a:lstStyle/>
          <a:p>
            <a:pPr algn="ctr">
              <a:lnSpc>
                <a:spcPts val="3839"/>
              </a:lnSpc>
              <a:spcBef>
                <a:spcPct val="0"/>
              </a:spcBef>
            </a:pPr>
            <a:r>
              <a:rPr lang="en-US" sz="2953">
                <a:solidFill>
                  <a:srgbClr val="FFFFFF"/>
                </a:solidFill>
                <a:latin typeface="Montserrat Light"/>
              </a:rPr>
              <a:t>Abiyanfaras Danuyasa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144000" y="99864"/>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6266" t="0" r="-36266" b="0"/>
              </a:stretch>
            </a:blipFill>
          </p:spPr>
        </p:sp>
      </p:grpSp>
      <p:grpSp>
        <p:nvGrpSpPr>
          <p:cNvPr name="Group 7" id="7"/>
          <p:cNvGrpSpPr/>
          <p:nvPr/>
        </p:nvGrpSpPr>
        <p:grpSpPr>
          <a:xfrm rot="0">
            <a:off x="1866360" y="4816389"/>
            <a:ext cx="2084415" cy="208441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321508" y="5429194"/>
            <a:ext cx="1236499" cy="858804"/>
          </a:xfrm>
          <a:custGeom>
            <a:avLst/>
            <a:gdLst/>
            <a:ahLst/>
            <a:cxnLst/>
            <a:rect r="r" b="b" t="t" l="l"/>
            <a:pathLst>
              <a:path h="858804" w="1236499">
                <a:moveTo>
                  <a:pt x="0" y="0"/>
                </a:moveTo>
                <a:lnTo>
                  <a:pt x="1236499" y="0"/>
                </a:lnTo>
                <a:lnTo>
                  <a:pt x="1236499"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994196" y="7773057"/>
            <a:ext cx="1828744" cy="1828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321508" y="8172463"/>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3950263" y="803081"/>
            <a:ext cx="15859325" cy="2258023"/>
            <a:chOff x="0" y="0"/>
            <a:chExt cx="1537211" cy="218865"/>
          </a:xfrm>
        </p:grpSpPr>
        <p:sp>
          <p:nvSpPr>
            <p:cNvPr name="Freeform 16" id="16"/>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7" id="17"/>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8" id="18"/>
          <p:cNvSpPr txBox="true"/>
          <p:nvPr/>
        </p:nvSpPr>
        <p:spPr>
          <a:xfrm rot="0">
            <a:off x="4188259" y="4401034"/>
            <a:ext cx="7132181" cy="3072697"/>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ZALORA Indonesia adalah toko online dimana brand fashion favorit Anda berada. Dengan berbelanja fashion di toko online ZALORA Indonesia Anda dapat menemukan produk fashion eksklusif terbaik dari ribuan fashion brand terkenal, serta produk-produk yang dijamin original. Seperti baju, celana, sepatu, dll</a:t>
            </a:r>
          </a:p>
        </p:txBody>
      </p:sp>
      <p:sp>
        <p:nvSpPr>
          <p:cNvPr name="TextBox 19" id="19"/>
          <p:cNvSpPr txBox="true"/>
          <p:nvPr/>
        </p:nvSpPr>
        <p:spPr>
          <a:xfrm rot="0">
            <a:off x="4188259" y="7959100"/>
            <a:ext cx="7132181" cy="1144493"/>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a:rPr>
              <a:t>Tujuan membuat toko untuk membantu masyarakat dalam memenuhi segala kebutuhan fashion yang ada </a:t>
            </a:r>
          </a:p>
        </p:txBody>
      </p:sp>
      <p:sp>
        <p:nvSpPr>
          <p:cNvPr name="TextBox 20" id="20"/>
          <p:cNvSpPr txBox="true"/>
          <p:nvPr/>
        </p:nvSpPr>
        <p:spPr>
          <a:xfrm rot="0">
            <a:off x="2122031" y="1304859"/>
            <a:ext cx="7702691"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rPr>
              <a:t>PRODUK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0" y="0"/>
            <a:ext cx="8616655" cy="2283075"/>
            <a:chOff x="0" y="0"/>
            <a:chExt cx="2269407" cy="601304"/>
          </a:xfrm>
        </p:grpSpPr>
        <p:sp>
          <p:nvSpPr>
            <p:cNvPr name="Freeform 4" id="4"/>
            <p:cNvSpPr/>
            <p:nvPr/>
          </p:nvSpPr>
          <p:spPr>
            <a:xfrm flipH="false" flipV="false" rot="0">
              <a:off x="0" y="0"/>
              <a:ext cx="2269407" cy="601304"/>
            </a:xfrm>
            <a:custGeom>
              <a:avLst/>
              <a:gdLst/>
              <a:ahLst/>
              <a:cxnLst/>
              <a:rect r="r" b="b" t="t" l="l"/>
              <a:pathLst>
                <a:path h="601304" w="2269407">
                  <a:moveTo>
                    <a:pt x="22462" y="0"/>
                  </a:moveTo>
                  <a:lnTo>
                    <a:pt x="2246945" y="0"/>
                  </a:lnTo>
                  <a:cubicBezTo>
                    <a:pt x="2259350" y="0"/>
                    <a:pt x="2269407" y="10057"/>
                    <a:pt x="2269407" y="22462"/>
                  </a:cubicBezTo>
                  <a:lnTo>
                    <a:pt x="2269407" y="578842"/>
                  </a:lnTo>
                  <a:cubicBezTo>
                    <a:pt x="2269407" y="591247"/>
                    <a:pt x="2259350" y="601304"/>
                    <a:pt x="2246945" y="601304"/>
                  </a:cubicBezTo>
                  <a:lnTo>
                    <a:pt x="22462" y="601304"/>
                  </a:lnTo>
                  <a:cubicBezTo>
                    <a:pt x="10057" y="601304"/>
                    <a:pt x="0" y="591247"/>
                    <a:pt x="0" y="578842"/>
                  </a:cubicBezTo>
                  <a:lnTo>
                    <a:pt x="0" y="22462"/>
                  </a:lnTo>
                  <a:cubicBezTo>
                    <a:pt x="0" y="10057"/>
                    <a:pt x="10057" y="0"/>
                    <a:pt x="22462" y="0"/>
                  </a:cubicBezTo>
                  <a:close/>
                </a:path>
              </a:pathLst>
            </a:custGeom>
            <a:solidFill>
              <a:srgbClr val="FFFFFF">
                <a:alpha val="86667"/>
              </a:srgbClr>
            </a:solidFill>
          </p:spPr>
        </p:sp>
        <p:sp>
          <p:nvSpPr>
            <p:cNvPr name="TextBox 5" id="5"/>
            <p:cNvSpPr txBox="true"/>
            <p:nvPr/>
          </p:nvSpPr>
          <p:spPr>
            <a:xfrm>
              <a:off x="0" y="-19050"/>
              <a:ext cx="2269407" cy="62035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7456367" y="8212716"/>
            <a:ext cx="1105276" cy="1327297"/>
          </a:xfrm>
          <a:custGeom>
            <a:avLst/>
            <a:gdLst/>
            <a:ahLst/>
            <a:cxnLst/>
            <a:rect r="r" b="b" t="t" l="l"/>
            <a:pathLst>
              <a:path h="1327297" w="1105276">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281455" y="7301328"/>
            <a:ext cx="1152117" cy="1466816"/>
          </a:xfrm>
          <a:custGeom>
            <a:avLst/>
            <a:gdLst/>
            <a:ahLst/>
            <a:cxnLst/>
            <a:rect r="r" b="b" t="t" l="l"/>
            <a:pathLst>
              <a:path h="1466816" w="1152117">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042209" y="6038405"/>
            <a:ext cx="1244554" cy="1262924"/>
          </a:xfrm>
          <a:custGeom>
            <a:avLst/>
            <a:gdLst/>
            <a:ahLst/>
            <a:cxnLst/>
            <a:rect r="r" b="b" t="t" l="l"/>
            <a:pathLst>
              <a:path h="1262924" w="124455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698097" y="2471608"/>
            <a:ext cx="12589903" cy="7815392"/>
          </a:xfrm>
          <a:custGeom>
            <a:avLst/>
            <a:gdLst/>
            <a:ahLst/>
            <a:cxnLst/>
            <a:rect r="r" b="b" t="t" l="l"/>
            <a:pathLst>
              <a:path h="7815392" w="12589903">
                <a:moveTo>
                  <a:pt x="0" y="0"/>
                </a:moveTo>
                <a:lnTo>
                  <a:pt x="12589903" y="0"/>
                </a:lnTo>
                <a:lnTo>
                  <a:pt x="12589903" y="7815392"/>
                </a:lnTo>
                <a:lnTo>
                  <a:pt x="0" y="7815392"/>
                </a:lnTo>
                <a:lnTo>
                  <a:pt x="0" y="0"/>
                </a:lnTo>
                <a:close/>
              </a:path>
            </a:pathLst>
          </a:custGeom>
          <a:blipFill>
            <a:blip r:embed="rId9"/>
            <a:stretch>
              <a:fillRect l="-1178" t="-498" r="0" b="-5778"/>
            </a:stretch>
          </a:blipFill>
        </p:spPr>
      </p:sp>
      <p:sp>
        <p:nvSpPr>
          <p:cNvPr name="TextBox 10" id="10"/>
          <p:cNvSpPr txBox="true"/>
          <p:nvPr/>
        </p:nvSpPr>
        <p:spPr>
          <a:xfrm rot="0">
            <a:off x="316271" y="435737"/>
            <a:ext cx="7692734"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LAYOUT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grpSp>
        <p:nvGrpSpPr>
          <p:cNvPr name="Group 7" id="7"/>
          <p:cNvGrpSpPr/>
          <p:nvPr/>
        </p:nvGrpSpPr>
        <p:grpSpPr>
          <a:xfrm rot="0">
            <a:off x="0" y="-7563"/>
            <a:ext cx="8616655" cy="2283075"/>
            <a:chOff x="0" y="0"/>
            <a:chExt cx="2269407" cy="601304"/>
          </a:xfrm>
        </p:grpSpPr>
        <p:sp>
          <p:nvSpPr>
            <p:cNvPr name="Freeform 8" id="8"/>
            <p:cNvSpPr/>
            <p:nvPr/>
          </p:nvSpPr>
          <p:spPr>
            <a:xfrm flipH="false" flipV="false" rot="0">
              <a:off x="0" y="0"/>
              <a:ext cx="2269407" cy="601304"/>
            </a:xfrm>
            <a:custGeom>
              <a:avLst/>
              <a:gdLst/>
              <a:ahLst/>
              <a:cxnLst/>
              <a:rect r="r" b="b" t="t" l="l"/>
              <a:pathLst>
                <a:path h="601304" w="2269407">
                  <a:moveTo>
                    <a:pt x="22462" y="0"/>
                  </a:moveTo>
                  <a:lnTo>
                    <a:pt x="2246945" y="0"/>
                  </a:lnTo>
                  <a:cubicBezTo>
                    <a:pt x="2259350" y="0"/>
                    <a:pt x="2269407" y="10057"/>
                    <a:pt x="2269407" y="22462"/>
                  </a:cubicBezTo>
                  <a:lnTo>
                    <a:pt x="2269407" y="578842"/>
                  </a:lnTo>
                  <a:cubicBezTo>
                    <a:pt x="2269407" y="591247"/>
                    <a:pt x="2259350" y="601304"/>
                    <a:pt x="2246945" y="601304"/>
                  </a:cubicBezTo>
                  <a:lnTo>
                    <a:pt x="22462" y="601304"/>
                  </a:lnTo>
                  <a:cubicBezTo>
                    <a:pt x="10057" y="601304"/>
                    <a:pt x="0" y="591247"/>
                    <a:pt x="0" y="578842"/>
                  </a:cubicBezTo>
                  <a:lnTo>
                    <a:pt x="0" y="22462"/>
                  </a:lnTo>
                  <a:cubicBezTo>
                    <a:pt x="0" y="10057"/>
                    <a:pt x="10057" y="0"/>
                    <a:pt x="22462" y="0"/>
                  </a:cubicBezTo>
                  <a:close/>
                </a:path>
              </a:pathLst>
            </a:custGeom>
            <a:solidFill>
              <a:srgbClr val="FFFFFF">
                <a:alpha val="86667"/>
              </a:srgbClr>
            </a:solidFill>
          </p:spPr>
        </p:sp>
        <p:sp>
          <p:nvSpPr>
            <p:cNvPr name="TextBox 9" id="9"/>
            <p:cNvSpPr txBox="true"/>
            <p:nvPr/>
          </p:nvSpPr>
          <p:spPr>
            <a:xfrm>
              <a:off x="0" y="-19050"/>
              <a:ext cx="2269407" cy="620354"/>
            </a:xfrm>
            <a:prstGeom prst="rect">
              <a:avLst/>
            </a:prstGeom>
          </p:spPr>
          <p:txBody>
            <a:bodyPr anchor="ctr" rtlCol="false" tIns="50800" lIns="50800" bIns="50800" rIns="50800"/>
            <a:lstStyle/>
            <a:p>
              <a:pPr algn="ctr">
                <a:lnSpc>
                  <a:spcPts val="2859"/>
                </a:lnSpc>
              </a:pPr>
              <a:r>
                <a:rPr lang="en-US" sz="2199">
                  <a:solidFill>
                    <a:srgbClr val="FFFFFF">
                      <a:alpha val="86667"/>
                    </a:srgbClr>
                  </a:solidFill>
                  <a:latin typeface="Open Sauce"/>
                </a:rPr>
                <a:t>lalll</a:t>
              </a:r>
            </a:p>
          </p:txBody>
        </p:sp>
      </p:grpSp>
      <p:sp>
        <p:nvSpPr>
          <p:cNvPr name="Freeform 10" id="10"/>
          <p:cNvSpPr/>
          <p:nvPr/>
        </p:nvSpPr>
        <p:spPr>
          <a:xfrm flipH="false" flipV="false" rot="0">
            <a:off x="5121181" y="3964262"/>
            <a:ext cx="13038811" cy="6223620"/>
          </a:xfrm>
          <a:custGeom>
            <a:avLst/>
            <a:gdLst/>
            <a:ahLst/>
            <a:cxnLst/>
            <a:rect r="r" b="b" t="t" l="l"/>
            <a:pathLst>
              <a:path h="6223620" w="13038811">
                <a:moveTo>
                  <a:pt x="0" y="0"/>
                </a:moveTo>
                <a:lnTo>
                  <a:pt x="13038811" y="0"/>
                </a:lnTo>
                <a:lnTo>
                  <a:pt x="13038811" y="6223620"/>
                </a:lnTo>
                <a:lnTo>
                  <a:pt x="0" y="6223620"/>
                </a:lnTo>
                <a:lnTo>
                  <a:pt x="0" y="0"/>
                </a:lnTo>
                <a:close/>
              </a:path>
            </a:pathLst>
          </a:custGeom>
          <a:blipFill>
            <a:blip r:embed="rId4"/>
            <a:stretch>
              <a:fillRect l="-1365" t="0" r="-1365" b="0"/>
            </a:stretch>
          </a:blipFill>
        </p:spPr>
      </p:sp>
      <p:sp>
        <p:nvSpPr>
          <p:cNvPr name="TextBox 11" id="11"/>
          <p:cNvSpPr txBox="true"/>
          <p:nvPr/>
        </p:nvSpPr>
        <p:spPr>
          <a:xfrm rot="0">
            <a:off x="210553" y="662032"/>
            <a:ext cx="7692734"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LAYOUT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42918" y="0"/>
            <a:ext cx="8585708" cy="10287000"/>
            <a:chOff x="0" y="0"/>
            <a:chExt cx="8585708" cy="10287000"/>
          </a:xfrm>
        </p:grpSpPr>
        <p:sp>
          <p:nvSpPr>
            <p:cNvPr name="Freeform 6" id="6"/>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t="0" r="-39833" b="0"/>
              </a:stretch>
            </a:blipFill>
          </p:spPr>
        </p:sp>
      </p:grpSp>
      <p:grpSp>
        <p:nvGrpSpPr>
          <p:cNvPr name="Group 7" id="7"/>
          <p:cNvGrpSpPr/>
          <p:nvPr/>
        </p:nvGrpSpPr>
        <p:grpSpPr>
          <a:xfrm rot="0">
            <a:off x="0" y="0"/>
            <a:ext cx="8616655" cy="2283075"/>
            <a:chOff x="0" y="0"/>
            <a:chExt cx="2269407" cy="601304"/>
          </a:xfrm>
        </p:grpSpPr>
        <p:sp>
          <p:nvSpPr>
            <p:cNvPr name="Freeform 8" id="8"/>
            <p:cNvSpPr/>
            <p:nvPr/>
          </p:nvSpPr>
          <p:spPr>
            <a:xfrm flipH="false" flipV="false" rot="0">
              <a:off x="0" y="0"/>
              <a:ext cx="2269407" cy="601304"/>
            </a:xfrm>
            <a:custGeom>
              <a:avLst/>
              <a:gdLst/>
              <a:ahLst/>
              <a:cxnLst/>
              <a:rect r="r" b="b" t="t" l="l"/>
              <a:pathLst>
                <a:path h="601304" w="2269407">
                  <a:moveTo>
                    <a:pt x="22462" y="0"/>
                  </a:moveTo>
                  <a:lnTo>
                    <a:pt x="2246945" y="0"/>
                  </a:lnTo>
                  <a:cubicBezTo>
                    <a:pt x="2259350" y="0"/>
                    <a:pt x="2269407" y="10057"/>
                    <a:pt x="2269407" y="22462"/>
                  </a:cubicBezTo>
                  <a:lnTo>
                    <a:pt x="2269407" y="578842"/>
                  </a:lnTo>
                  <a:cubicBezTo>
                    <a:pt x="2269407" y="591247"/>
                    <a:pt x="2259350" y="601304"/>
                    <a:pt x="2246945" y="601304"/>
                  </a:cubicBezTo>
                  <a:lnTo>
                    <a:pt x="22462" y="601304"/>
                  </a:lnTo>
                  <a:cubicBezTo>
                    <a:pt x="10057" y="601304"/>
                    <a:pt x="0" y="591247"/>
                    <a:pt x="0" y="578842"/>
                  </a:cubicBezTo>
                  <a:lnTo>
                    <a:pt x="0" y="22462"/>
                  </a:lnTo>
                  <a:cubicBezTo>
                    <a:pt x="0" y="10057"/>
                    <a:pt x="10057" y="0"/>
                    <a:pt x="22462" y="0"/>
                  </a:cubicBezTo>
                  <a:close/>
                </a:path>
              </a:pathLst>
            </a:custGeom>
            <a:solidFill>
              <a:srgbClr val="FFFFFF">
                <a:alpha val="86667"/>
              </a:srgbClr>
            </a:solidFill>
          </p:spPr>
        </p:sp>
        <p:sp>
          <p:nvSpPr>
            <p:cNvPr name="TextBox 9" id="9"/>
            <p:cNvSpPr txBox="true"/>
            <p:nvPr/>
          </p:nvSpPr>
          <p:spPr>
            <a:xfrm>
              <a:off x="0" y="-19050"/>
              <a:ext cx="2269407" cy="620354"/>
            </a:xfrm>
            <a:prstGeom prst="rect">
              <a:avLst/>
            </a:prstGeom>
          </p:spPr>
          <p:txBody>
            <a:bodyPr anchor="ctr" rtlCol="false" tIns="50800" lIns="50800" bIns="50800" rIns="50800"/>
            <a:lstStyle/>
            <a:p>
              <a:pPr algn="ctr">
                <a:lnSpc>
                  <a:spcPts val="2859"/>
                </a:lnSpc>
              </a:pPr>
              <a:r>
                <a:rPr lang="en-US" sz="2199">
                  <a:solidFill>
                    <a:srgbClr val="FFFFFF">
                      <a:alpha val="86667"/>
                    </a:srgbClr>
                  </a:solidFill>
                  <a:latin typeface="Open Sauce"/>
                </a:rPr>
                <a:t>lalll</a:t>
              </a:r>
            </a:p>
          </p:txBody>
        </p:sp>
      </p:grpSp>
      <p:sp>
        <p:nvSpPr>
          <p:cNvPr name="Freeform 10" id="10"/>
          <p:cNvSpPr/>
          <p:nvPr/>
        </p:nvSpPr>
        <p:spPr>
          <a:xfrm flipH="false" flipV="false" rot="0">
            <a:off x="5511146" y="6496564"/>
            <a:ext cx="12776854" cy="3790436"/>
          </a:xfrm>
          <a:custGeom>
            <a:avLst/>
            <a:gdLst/>
            <a:ahLst/>
            <a:cxnLst/>
            <a:rect r="r" b="b" t="t" l="l"/>
            <a:pathLst>
              <a:path h="3790436" w="12776854">
                <a:moveTo>
                  <a:pt x="0" y="0"/>
                </a:moveTo>
                <a:lnTo>
                  <a:pt x="12776854" y="0"/>
                </a:lnTo>
                <a:lnTo>
                  <a:pt x="12776854" y="3790436"/>
                </a:lnTo>
                <a:lnTo>
                  <a:pt x="0" y="3790436"/>
                </a:lnTo>
                <a:lnTo>
                  <a:pt x="0" y="0"/>
                </a:lnTo>
                <a:close/>
              </a:path>
            </a:pathLst>
          </a:custGeom>
          <a:blipFill>
            <a:blip r:embed="rId3"/>
            <a:stretch>
              <a:fillRect l="0" t="0" r="0" b="0"/>
            </a:stretch>
          </a:blipFill>
        </p:spPr>
      </p:sp>
      <p:sp>
        <p:nvSpPr>
          <p:cNvPr name="TextBox 11" id="11"/>
          <p:cNvSpPr txBox="true"/>
          <p:nvPr/>
        </p:nvSpPr>
        <p:spPr>
          <a:xfrm rot="0">
            <a:off x="351054" y="556758"/>
            <a:ext cx="7692734" cy="848634"/>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LAYOUT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778145" y="-429957"/>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8367016"/>
            <a:ext cx="18270100" cy="5336020"/>
          </a:xfrm>
          <a:custGeom>
            <a:avLst/>
            <a:gdLst/>
            <a:ahLst/>
            <a:cxnLst/>
            <a:rect r="r" b="b" t="t" l="l"/>
            <a:pathLst>
              <a:path h="5336020" w="18270100">
                <a:moveTo>
                  <a:pt x="0" y="0"/>
                </a:moveTo>
                <a:lnTo>
                  <a:pt x="18270100" y="0"/>
                </a:lnTo>
                <a:lnTo>
                  <a:pt x="18270100" y="5336020"/>
                </a:lnTo>
                <a:lnTo>
                  <a:pt x="0" y="5336020"/>
                </a:lnTo>
                <a:lnTo>
                  <a:pt x="0" y="0"/>
                </a:lnTo>
                <a:close/>
              </a:path>
            </a:pathLst>
          </a:custGeom>
          <a:blipFill>
            <a:blip r:embed="rId3"/>
            <a:stretch>
              <a:fillRect l="0" t="-84143" r="0" b="-44189"/>
            </a:stretch>
          </a:blipFill>
        </p:spPr>
      </p:sp>
      <p:sp>
        <p:nvSpPr>
          <p:cNvPr name="Freeform 7" id="7"/>
          <p:cNvSpPr/>
          <p:nvPr/>
        </p:nvSpPr>
        <p:spPr>
          <a:xfrm flipH="false" flipV="false" rot="0">
            <a:off x="9336819" y="16782"/>
            <a:ext cx="9129582" cy="10643258"/>
          </a:xfrm>
          <a:custGeom>
            <a:avLst/>
            <a:gdLst/>
            <a:ahLst/>
            <a:cxnLst/>
            <a:rect r="r" b="b" t="t" l="l"/>
            <a:pathLst>
              <a:path h="10643258" w="9129582">
                <a:moveTo>
                  <a:pt x="0" y="0"/>
                </a:moveTo>
                <a:lnTo>
                  <a:pt x="9129582" y="0"/>
                </a:lnTo>
                <a:lnTo>
                  <a:pt x="9129582" y="10643258"/>
                </a:lnTo>
                <a:lnTo>
                  <a:pt x="0" y="10643258"/>
                </a:lnTo>
                <a:lnTo>
                  <a:pt x="0" y="0"/>
                </a:lnTo>
                <a:close/>
              </a:path>
            </a:pathLst>
          </a:custGeom>
          <a:blipFill>
            <a:blip r:embed="rId4"/>
            <a:stretch>
              <a:fillRect l="-15142" t="-33540" r="-10227" b="0"/>
            </a:stretch>
          </a:blipFill>
        </p:spPr>
      </p:sp>
      <p:sp>
        <p:nvSpPr>
          <p:cNvPr name="TextBox 8" id="8"/>
          <p:cNvSpPr txBox="true"/>
          <p:nvPr/>
        </p:nvSpPr>
        <p:spPr>
          <a:xfrm rot="0">
            <a:off x="0" y="-87993"/>
            <a:ext cx="9152950" cy="1741238"/>
          </a:xfrm>
          <a:prstGeom prst="rect">
            <a:avLst/>
          </a:prstGeom>
        </p:spPr>
        <p:txBody>
          <a:bodyPr anchor="t" rtlCol="false" tIns="0" lIns="0" bIns="0" rIns="0">
            <a:spAutoFit/>
          </a:bodyPr>
          <a:lstStyle/>
          <a:p>
            <a:pPr algn="ctr" marL="0" indent="0" lvl="0">
              <a:lnSpc>
                <a:spcPts val="6908"/>
              </a:lnSpc>
              <a:spcBef>
                <a:spcPct val="0"/>
              </a:spcBef>
            </a:pPr>
            <a:r>
              <a:rPr lang="en-US" sz="5006" spc="175">
                <a:solidFill>
                  <a:srgbClr val="010101"/>
                </a:solidFill>
                <a:latin typeface="Archivo Black"/>
              </a:rPr>
              <a:t>SISTEM PEMESANAN DAN PEMBAYARAN</a:t>
            </a:r>
          </a:p>
        </p:txBody>
      </p:sp>
      <p:sp>
        <p:nvSpPr>
          <p:cNvPr name="TextBox 9" id="9"/>
          <p:cNvSpPr txBox="true"/>
          <p:nvPr/>
        </p:nvSpPr>
        <p:spPr>
          <a:xfrm rot="0">
            <a:off x="418023" y="2490600"/>
            <a:ext cx="7854076" cy="5772184"/>
          </a:xfrm>
          <a:prstGeom prst="rect">
            <a:avLst/>
          </a:prstGeom>
        </p:spPr>
        <p:txBody>
          <a:bodyPr anchor="t" rtlCol="false" tIns="0" lIns="0" bIns="0" rIns="0">
            <a:spAutoFit/>
          </a:bodyPr>
          <a:lstStyle/>
          <a:p>
            <a:pPr marL="477229" indent="-238614" lvl="1">
              <a:lnSpc>
                <a:spcPts val="3050"/>
              </a:lnSpc>
              <a:buFont typeface="Arial"/>
              <a:buChar char="•"/>
            </a:pPr>
            <a:r>
              <a:rPr lang="en-US" sz="2210" spc="216">
                <a:solidFill>
                  <a:srgbClr val="231F20"/>
                </a:solidFill>
                <a:latin typeface="Montserrat Light"/>
              </a:rPr>
              <a:t>Sistem pemesanan Pilih produk dan pilih ukuran kemudian klik Pesan.</a:t>
            </a:r>
          </a:p>
          <a:p>
            <a:pPr marL="477229" indent="-238614" lvl="1">
              <a:lnSpc>
                <a:spcPts val="3050"/>
              </a:lnSpc>
              <a:buFont typeface="Arial"/>
              <a:buChar char="•"/>
            </a:pPr>
            <a:r>
              <a:rPr lang="en-US" sz="2210" spc="216">
                <a:solidFill>
                  <a:srgbClr val="231F20"/>
                </a:solidFill>
                <a:latin typeface="Montserrat Light"/>
              </a:rPr>
              <a:t>Klik 'Lihat Pesanan' untuk memastikan produk yang kita pesan.</a:t>
            </a:r>
          </a:p>
          <a:p>
            <a:pPr marL="477229" indent="-238614" lvl="1">
              <a:lnSpc>
                <a:spcPts val="3050"/>
              </a:lnSpc>
              <a:buFont typeface="Arial"/>
              <a:buChar char="•"/>
            </a:pPr>
            <a:r>
              <a:rPr lang="en-US" sz="2210" spc="216">
                <a:solidFill>
                  <a:srgbClr val="231F20"/>
                </a:solidFill>
                <a:latin typeface="Montserrat Light"/>
              </a:rPr>
              <a:t>Jika sudah yakin untuk produk yang kita pilih, kita bisa klik Selesai Berbelanja.</a:t>
            </a:r>
          </a:p>
          <a:p>
            <a:pPr marL="477229" indent="-238614" lvl="1">
              <a:lnSpc>
                <a:spcPts val="3050"/>
              </a:lnSpc>
              <a:buFont typeface="Arial"/>
              <a:buChar char="•"/>
            </a:pPr>
            <a:r>
              <a:rPr lang="en-US" sz="2210" spc="216">
                <a:solidFill>
                  <a:srgbClr val="231F20"/>
                </a:solidFill>
                <a:latin typeface="Montserrat Light"/>
              </a:rPr>
              <a:t>Jika sebelumnya kita sudah melakukan Login, kita dapat langsung isi beberapa informasi yang dibutuhkan untuk pengiriman.</a:t>
            </a:r>
          </a:p>
          <a:p>
            <a:pPr marL="477229" indent="-238614" lvl="1">
              <a:lnSpc>
                <a:spcPts val="3050"/>
              </a:lnSpc>
              <a:buFont typeface="Arial"/>
              <a:buChar char="•"/>
            </a:pPr>
            <a:r>
              <a:rPr lang="en-US" sz="2210" spc="216">
                <a:solidFill>
                  <a:srgbClr val="231F20"/>
                </a:solidFill>
                <a:latin typeface="Montserrat Light"/>
              </a:rPr>
              <a:t>Sebagai catatan, klik "Ubah Alamat" jika ingin mengubah alamat pengiriman sebelumnya, atau klik "Ubah Pembayaran" jika ingin mengubah metode pembayaran</a:t>
            </a:r>
          </a:p>
          <a:p>
            <a:pPr algn="l" marL="0" indent="0" lvl="0">
              <a:lnSpc>
                <a:spcPts val="305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485023" y="1028700"/>
            <a:ext cx="17366417" cy="8740942"/>
            <a:chOff x="0" y="0"/>
            <a:chExt cx="4573871" cy="2302141"/>
          </a:xfrm>
        </p:grpSpPr>
        <p:sp>
          <p:nvSpPr>
            <p:cNvPr name="Freeform 4" id="4"/>
            <p:cNvSpPr/>
            <p:nvPr/>
          </p:nvSpPr>
          <p:spPr>
            <a:xfrm flipH="false" flipV="false" rot="0">
              <a:off x="0" y="0"/>
              <a:ext cx="4573871" cy="2302141"/>
            </a:xfrm>
            <a:custGeom>
              <a:avLst/>
              <a:gdLst/>
              <a:ahLst/>
              <a:cxnLst/>
              <a:rect r="r" b="b" t="t" l="l"/>
              <a:pathLst>
                <a:path h="2302141" w="4573871">
                  <a:moveTo>
                    <a:pt x="11145" y="0"/>
                  </a:moveTo>
                  <a:lnTo>
                    <a:pt x="4562726" y="0"/>
                  </a:lnTo>
                  <a:cubicBezTo>
                    <a:pt x="4565682" y="0"/>
                    <a:pt x="4568517" y="1174"/>
                    <a:pt x="4570607" y="3264"/>
                  </a:cubicBezTo>
                  <a:cubicBezTo>
                    <a:pt x="4572697" y="5354"/>
                    <a:pt x="4573871" y="8189"/>
                    <a:pt x="4573871" y="11145"/>
                  </a:cubicBezTo>
                  <a:lnTo>
                    <a:pt x="4573871" y="2290996"/>
                  </a:lnTo>
                  <a:cubicBezTo>
                    <a:pt x="4573871" y="2297151"/>
                    <a:pt x="4568882" y="2302141"/>
                    <a:pt x="4562726" y="2302141"/>
                  </a:cubicBezTo>
                  <a:lnTo>
                    <a:pt x="11145" y="2302141"/>
                  </a:lnTo>
                  <a:cubicBezTo>
                    <a:pt x="4990" y="2302141"/>
                    <a:pt x="0" y="2297151"/>
                    <a:pt x="0" y="2290996"/>
                  </a:cubicBezTo>
                  <a:lnTo>
                    <a:pt x="0" y="11145"/>
                  </a:lnTo>
                  <a:cubicBezTo>
                    <a:pt x="0" y="4990"/>
                    <a:pt x="4990" y="0"/>
                    <a:pt x="11145" y="0"/>
                  </a:cubicBezTo>
                  <a:close/>
                </a:path>
              </a:pathLst>
            </a:custGeom>
            <a:solidFill>
              <a:srgbClr val="FFFFFF">
                <a:alpha val="86667"/>
              </a:srgbClr>
            </a:solidFill>
          </p:spPr>
        </p:sp>
        <p:sp>
          <p:nvSpPr>
            <p:cNvPr name="TextBox 5" id="5"/>
            <p:cNvSpPr txBox="true"/>
            <p:nvPr/>
          </p:nvSpPr>
          <p:spPr>
            <a:xfrm>
              <a:off x="0" y="-19050"/>
              <a:ext cx="4573871" cy="232119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495914" y="3603602"/>
            <a:ext cx="3086100" cy="5415694"/>
            <a:chOff x="0" y="0"/>
            <a:chExt cx="812800" cy="1426356"/>
          </a:xfrm>
        </p:grpSpPr>
        <p:sp>
          <p:nvSpPr>
            <p:cNvPr name="Freeform 7" id="7"/>
            <p:cNvSpPr/>
            <p:nvPr/>
          </p:nvSpPr>
          <p:spPr>
            <a:xfrm flipH="false" flipV="false" rot="0">
              <a:off x="0" y="0"/>
              <a:ext cx="812800" cy="1426356"/>
            </a:xfrm>
            <a:custGeom>
              <a:avLst/>
              <a:gdLst/>
              <a:ahLst/>
              <a:cxnLst/>
              <a:rect r="r" b="b" t="t" l="l"/>
              <a:pathLst>
                <a:path h="1426356" w="812800">
                  <a:moveTo>
                    <a:pt x="50173" y="0"/>
                  </a:moveTo>
                  <a:lnTo>
                    <a:pt x="762627" y="0"/>
                  </a:lnTo>
                  <a:cubicBezTo>
                    <a:pt x="775934" y="0"/>
                    <a:pt x="788695" y="5286"/>
                    <a:pt x="798105" y="14695"/>
                  </a:cubicBezTo>
                  <a:cubicBezTo>
                    <a:pt x="807514" y="24105"/>
                    <a:pt x="812800" y="36866"/>
                    <a:pt x="812800" y="50173"/>
                  </a:cubicBezTo>
                  <a:lnTo>
                    <a:pt x="812800" y="1376183"/>
                  </a:lnTo>
                  <a:cubicBezTo>
                    <a:pt x="812800" y="1389489"/>
                    <a:pt x="807514" y="1402251"/>
                    <a:pt x="798105" y="1411660"/>
                  </a:cubicBezTo>
                  <a:cubicBezTo>
                    <a:pt x="788695" y="1421070"/>
                    <a:pt x="775934" y="1426356"/>
                    <a:pt x="762627" y="1426356"/>
                  </a:cubicBezTo>
                  <a:lnTo>
                    <a:pt x="50173" y="1426356"/>
                  </a:lnTo>
                  <a:cubicBezTo>
                    <a:pt x="36866" y="1426356"/>
                    <a:pt x="24105" y="1421070"/>
                    <a:pt x="14695" y="1411660"/>
                  </a:cubicBezTo>
                  <a:cubicBezTo>
                    <a:pt x="5286" y="1402251"/>
                    <a:pt x="0" y="1389489"/>
                    <a:pt x="0" y="1376183"/>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812800" cy="1445406"/>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495914" y="5528564"/>
            <a:ext cx="3086100" cy="507624"/>
            <a:chOff x="0" y="0"/>
            <a:chExt cx="812800" cy="133695"/>
          </a:xfrm>
        </p:grpSpPr>
        <p:sp>
          <p:nvSpPr>
            <p:cNvPr name="Freeform 10" id="10"/>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1" id="11"/>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Pemesanan</a:t>
              </a:r>
            </a:p>
          </p:txBody>
        </p:sp>
      </p:grpSp>
      <p:grpSp>
        <p:nvGrpSpPr>
          <p:cNvPr name="Group 12" id="12"/>
          <p:cNvGrpSpPr/>
          <p:nvPr/>
        </p:nvGrpSpPr>
        <p:grpSpPr>
          <a:xfrm rot="0">
            <a:off x="5900738" y="3603602"/>
            <a:ext cx="3086100" cy="5415694"/>
            <a:chOff x="0" y="0"/>
            <a:chExt cx="812800" cy="1426356"/>
          </a:xfrm>
        </p:grpSpPr>
        <p:sp>
          <p:nvSpPr>
            <p:cNvPr name="Freeform 13" id="13"/>
            <p:cNvSpPr/>
            <p:nvPr/>
          </p:nvSpPr>
          <p:spPr>
            <a:xfrm flipH="false" flipV="false" rot="0">
              <a:off x="0" y="0"/>
              <a:ext cx="812800" cy="1426356"/>
            </a:xfrm>
            <a:custGeom>
              <a:avLst/>
              <a:gdLst/>
              <a:ahLst/>
              <a:cxnLst/>
              <a:rect r="r" b="b" t="t" l="l"/>
              <a:pathLst>
                <a:path h="1426356" w="812800">
                  <a:moveTo>
                    <a:pt x="50173" y="0"/>
                  </a:moveTo>
                  <a:lnTo>
                    <a:pt x="762627" y="0"/>
                  </a:lnTo>
                  <a:cubicBezTo>
                    <a:pt x="775934" y="0"/>
                    <a:pt x="788695" y="5286"/>
                    <a:pt x="798105" y="14695"/>
                  </a:cubicBezTo>
                  <a:cubicBezTo>
                    <a:pt x="807514" y="24105"/>
                    <a:pt x="812800" y="36866"/>
                    <a:pt x="812800" y="50173"/>
                  </a:cubicBezTo>
                  <a:lnTo>
                    <a:pt x="812800" y="1376183"/>
                  </a:lnTo>
                  <a:cubicBezTo>
                    <a:pt x="812800" y="1389489"/>
                    <a:pt x="807514" y="1402251"/>
                    <a:pt x="798105" y="1411660"/>
                  </a:cubicBezTo>
                  <a:cubicBezTo>
                    <a:pt x="788695" y="1421070"/>
                    <a:pt x="775934" y="1426356"/>
                    <a:pt x="762627" y="1426356"/>
                  </a:cubicBezTo>
                  <a:lnTo>
                    <a:pt x="50173" y="1426356"/>
                  </a:lnTo>
                  <a:cubicBezTo>
                    <a:pt x="36866" y="1426356"/>
                    <a:pt x="24105" y="1421070"/>
                    <a:pt x="14695" y="1411660"/>
                  </a:cubicBezTo>
                  <a:cubicBezTo>
                    <a:pt x="5286" y="1402251"/>
                    <a:pt x="0" y="1389489"/>
                    <a:pt x="0" y="1376183"/>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14" id="14"/>
            <p:cNvSpPr txBox="true"/>
            <p:nvPr/>
          </p:nvSpPr>
          <p:spPr>
            <a:xfrm>
              <a:off x="0" y="-19050"/>
              <a:ext cx="812800" cy="1445406"/>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900738" y="5528564"/>
            <a:ext cx="3086100" cy="507624"/>
            <a:chOff x="0" y="0"/>
            <a:chExt cx="812800" cy="133695"/>
          </a:xfrm>
        </p:grpSpPr>
        <p:sp>
          <p:nvSpPr>
            <p:cNvPr name="Freeform 16" id="16"/>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17" id="17"/>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Pengemasan</a:t>
              </a:r>
            </a:p>
          </p:txBody>
        </p:sp>
      </p:grpSp>
      <p:grpSp>
        <p:nvGrpSpPr>
          <p:cNvPr name="Group 18" id="18"/>
          <p:cNvGrpSpPr/>
          <p:nvPr/>
        </p:nvGrpSpPr>
        <p:grpSpPr>
          <a:xfrm rot="0">
            <a:off x="9301162" y="3603602"/>
            <a:ext cx="3086100" cy="5415694"/>
            <a:chOff x="0" y="0"/>
            <a:chExt cx="812800" cy="1426356"/>
          </a:xfrm>
        </p:grpSpPr>
        <p:sp>
          <p:nvSpPr>
            <p:cNvPr name="Freeform 19" id="19"/>
            <p:cNvSpPr/>
            <p:nvPr/>
          </p:nvSpPr>
          <p:spPr>
            <a:xfrm flipH="false" flipV="false" rot="0">
              <a:off x="0" y="0"/>
              <a:ext cx="812800" cy="1426356"/>
            </a:xfrm>
            <a:custGeom>
              <a:avLst/>
              <a:gdLst/>
              <a:ahLst/>
              <a:cxnLst/>
              <a:rect r="r" b="b" t="t" l="l"/>
              <a:pathLst>
                <a:path h="1426356" w="812800">
                  <a:moveTo>
                    <a:pt x="50173" y="0"/>
                  </a:moveTo>
                  <a:lnTo>
                    <a:pt x="762627" y="0"/>
                  </a:lnTo>
                  <a:cubicBezTo>
                    <a:pt x="775934" y="0"/>
                    <a:pt x="788695" y="5286"/>
                    <a:pt x="798105" y="14695"/>
                  </a:cubicBezTo>
                  <a:cubicBezTo>
                    <a:pt x="807514" y="24105"/>
                    <a:pt x="812800" y="36866"/>
                    <a:pt x="812800" y="50173"/>
                  </a:cubicBezTo>
                  <a:lnTo>
                    <a:pt x="812800" y="1376183"/>
                  </a:lnTo>
                  <a:cubicBezTo>
                    <a:pt x="812800" y="1389489"/>
                    <a:pt x="807514" y="1402251"/>
                    <a:pt x="798105" y="1411660"/>
                  </a:cubicBezTo>
                  <a:cubicBezTo>
                    <a:pt x="788695" y="1421070"/>
                    <a:pt x="775934" y="1426356"/>
                    <a:pt x="762627" y="1426356"/>
                  </a:cubicBezTo>
                  <a:lnTo>
                    <a:pt x="50173" y="1426356"/>
                  </a:lnTo>
                  <a:cubicBezTo>
                    <a:pt x="36866" y="1426356"/>
                    <a:pt x="24105" y="1421070"/>
                    <a:pt x="14695" y="1411660"/>
                  </a:cubicBezTo>
                  <a:cubicBezTo>
                    <a:pt x="5286" y="1402251"/>
                    <a:pt x="0" y="1389489"/>
                    <a:pt x="0" y="1376183"/>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0" id="20"/>
            <p:cNvSpPr txBox="true"/>
            <p:nvPr/>
          </p:nvSpPr>
          <p:spPr>
            <a:xfrm>
              <a:off x="0" y="-19050"/>
              <a:ext cx="812800" cy="1445406"/>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12705986" y="5528564"/>
            <a:ext cx="3086100" cy="507624"/>
            <a:chOff x="0" y="0"/>
            <a:chExt cx="812800" cy="133695"/>
          </a:xfrm>
        </p:grpSpPr>
        <p:sp>
          <p:nvSpPr>
            <p:cNvPr name="Freeform 22" id="22"/>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3" id="23"/>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Jasa pengiriman</a:t>
              </a:r>
            </a:p>
          </p:txBody>
        </p:sp>
      </p:grpSp>
      <p:grpSp>
        <p:nvGrpSpPr>
          <p:cNvPr name="Group 24" id="24"/>
          <p:cNvGrpSpPr/>
          <p:nvPr/>
        </p:nvGrpSpPr>
        <p:grpSpPr>
          <a:xfrm rot="0">
            <a:off x="12705986" y="3603602"/>
            <a:ext cx="3086100" cy="5415694"/>
            <a:chOff x="0" y="0"/>
            <a:chExt cx="812800" cy="1426356"/>
          </a:xfrm>
        </p:grpSpPr>
        <p:sp>
          <p:nvSpPr>
            <p:cNvPr name="Freeform 25" id="25"/>
            <p:cNvSpPr/>
            <p:nvPr/>
          </p:nvSpPr>
          <p:spPr>
            <a:xfrm flipH="false" flipV="false" rot="0">
              <a:off x="0" y="0"/>
              <a:ext cx="812800" cy="1426356"/>
            </a:xfrm>
            <a:custGeom>
              <a:avLst/>
              <a:gdLst/>
              <a:ahLst/>
              <a:cxnLst/>
              <a:rect r="r" b="b" t="t" l="l"/>
              <a:pathLst>
                <a:path h="1426356" w="812800">
                  <a:moveTo>
                    <a:pt x="50173" y="0"/>
                  </a:moveTo>
                  <a:lnTo>
                    <a:pt x="762627" y="0"/>
                  </a:lnTo>
                  <a:cubicBezTo>
                    <a:pt x="775934" y="0"/>
                    <a:pt x="788695" y="5286"/>
                    <a:pt x="798105" y="14695"/>
                  </a:cubicBezTo>
                  <a:cubicBezTo>
                    <a:pt x="807514" y="24105"/>
                    <a:pt x="812800" y="36866"/>
                    <a:pt x="812800" y="50173"/>
                  </a:cubicBezTo>
                  <a:lnTo>
                    <a:pt x="812800" y="1376183"/>
                  </a:lnTo>
                  <a:cubicBezTo>
                    <a:pt x="812800" y="1389489"/>
                    <a:pt x="807514" y="1402251"/>
                    <a:pt x="798105" y="1411660"/>
                  </a:cubicBezTo>
                  <a:cubicBezTo>
                    <a:pt x="788695" y="1421070"/>
                    <a:pt x="775934" y="1426356"/>
                    <a:pt x="762627" y="1426356"/>
                  </a:cubicBezTo>
                  <a:lnTo>
                    <a:pt x="50173" y="1426356"/>
                  </a:lnTo>
                  <a:cubicBezTo>
                    <a:pt x="36866" y="1426356"/>
                    <a:pt x="24105" y="1421070"/>
                    <a:pt x="14695" y="1411660"/>
                  </a:cubicBezTo>
                  <a:cubicBezTo>
                    <a:pt x="5286" y="1402251"/>
                    <a:pt x="0" y="1389489"/>
                    <a:pt x="0" y="1376183"/>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6" id="26"/>
            <p:cNvSpPr txBox="true"/>
            <p:nvPr/>
          </p:nvSpPr>
          <p:spPr>
            <a:xfrm>
              <a:off x="0" y="-19050"/>
              <a:ext cx="812800" cy="1445406"/>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9303362" y="5528564"/>
            <a:ext cx="3086100" cy="507624"/>
            <a:chOff x="0" y="0"/>
            <a:chExt cx="812800" cy="133695"/>
          </a:xfrm>
        </p:grpSpPr>
        <p:sp>
          <p:nvSpPr>
            <p:cNvPr name="Freeform 28" id="28"/>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29" id="29"/>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Pengiriman </a:t>
              </a:r>
            </a:p>
          </p:txBody>
        </p:sp>
      </p:grpSp>
      <p:sp>
        <p:nvSpPr>
          <p:cNvPr name="TextBox 30" id="30"/>
          <p:cNvSpPr txBox="true"/>
          <p:nvPr/>
        </p:nvSpPr>
        <p:spPr>
          <a:xfrm rot="0">
            <a:off x="3690980" y="1702311"/>
            <a:ext cx="10906040" cy="1644116"/>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rPr>
              <a:t>SISTEM PENGIRIMAN PRODUK KE KONSUMEN</a:t>
            </a:r>
          </a:p>
        </p:txBody>
      </p:sp>
      <p:sp>
        <p:nvSpPr>
          <p:cNvPr name="TextBox 31" id="31"/>
          <p:cNvSpPr txBox="true"/>
          <p:nvPr/>
        </p:nvSpPr>
        <p:spPr>
          <a:xfrm rot="0">
            <a:off x="2640360" y="6250170"/>
            <a:ext cx="2722103" cy="2308622"/>
          </a:xfrm>
          <a:prstGeom prst="rect">
            <a:avLst/>
          </a:prstGeom>
        </p:spPr>
        <p:txBody>
          <a:bodyPr anchor="t" rtlCol="false" tIns="0" lIns="0" bIns="0" rIns="0">
            <a:spAutoFit/>
          </a:bodyPr>
          <a:lstStyle/>
          <a:p>
            <a:pPr algn="ctr">
              <a:lnSpc>
                <a:spcPts val="2084"/>
              </a:lnSpc>
            </a:pPr>
            <a:r>
              <a:rPr lang="en-US" sz="1510" spc="148">
                <a:solidFill>
                  <a:srgbClr val="231F20"/>
                </a:solidFill>
                <a:latin typeface="Montserrat Light"/>
              </a:rPr>
              <a:t>Setelah konsumen memilih produk kemudian melakukan pemesanan dan pembayaran maka akan langsung memprosesnya ke pengemasan</a:t>
            </a:r>
          </a:p>
          <a:p>
            <a:pPr algn="ctr" marL="0" indent="0" lvl="0">
              <a:lnSpc>
                <a:spcPts val="2084"/>
              </a:lnSpc>
              <a:spcBef>
                <a:spcPct val="0"/>
              </a:spcBef>
            </a:pPr>
          </a:p>
        </p:txBody>
      </p:sp>
      <p:sp>
        <p:nvSpPr>
          <p:cNvPr name="TextBox 32" id="32"/>
          <p:cNvSpPr txBox="true"/>
          <p:nvPr/>
        </p:nvSpPr>
        <p:spPr>
          <a:xfrm rot="0">
            <a:off x="6045184" y="6250170"/>
            <a:ext cx="2722103" cy="1022747"/>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231F20"/>
                </a:solidFill>
                <a:latin typeface="Montserrat Light"/>
              </a:rPr>
              <a:t>Pengemasan di buat aman dengan menggunakan buble tambahan</a:t>
            </a:r>
          </a:p>
        </p:txBody>
      </p:sp>
      <p:sp>
        <p:nvSpPr>
          <p:cNvPr name="TextBox 33" id="33"/>
          <p:cNvSpPr txBox="true"/>
          <p:nvPr/>
        </p:nvSpPr>
        <p:spPr>
          <a:xfrm rot="0">
            <a:off x="12887985" y="6250170"/>
            <a:ext cx="2722103" cy="1537097"/>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231F20"/>
                </a:solidFill>
                <a:latin typeface="Montserrat Light"/>
              </a:rPr>
              <a:t> bekerja sama dengan jasa pengiriman yang aman dan baik sehingga barang konsumen aman sampai tujuan </a:t>
            </a:r>
          </a:p>
        </p:txBody>
      </p:sp>
      <p:sp>
        <p:nvSpPr>
          <p:cNvPr name="TextBox 34" id="34"/>
          <p:cNvSpPr txBox="true"/>
          <p:nvPr/>
        </p:nvSpPr>
        <p:spPr>
          <a:xfrm rot="0">
            <a:off x="9453562" y="6250170"/>
            <a:ext cx="2722103" cy="1022747"/>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231F20"/>
                </a:solidFill>
                <a:latin typeface="Montserrat Light"/>
              </a:rPr>
              <a:t> berusaha melakukan pengiriman secepat mungkin ke jasa pengiriman</a:t>
            </a:r>
          </a:p>
        </p:txBody>
      </p:sp>
      <p:sp>
        <p:nvSpPr>
          <p:cNvPr name="Freeform 35" id="35"/>
          <p:cNvSpPr/>
          <p:nvPr/>
        </p:nvSpPr>
        <p:spPr>
          <a:xfrm flipH="false" flipV="false" rot="0">
            <a:off x="7062893" y="4100367"/>
            <a:ext cx="789574" cy="975879"/>
          </a:xfrm>
          <a:custGeom>
            <a:avLst/>
            <a:gdLst/>
            <a:ahLst/>
            <a:cxnLst/>
            <a:rect r="r" b="b" t="t" l="l"/>
            <a:pathLst>
              <a:path h="975879" w="789574">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6" id="36"/>
          <p:cNvSpPr/>
          <p:nvPr/>
        </p:nvSpPr>
        <p:spPr>
          <a:xfrm flipH="false" flipV="false" rot="0">
            <a:off x="10026080" y="4182701"/>
            <a:ext cx="1397344" cy="1049278"/>
          </a:xfrm>
          <a:custGeom>
            <a:avLst/>
            <a:gdLst/>
            <a:ahLst/>
            <a:cxnLst/>
            <a:rect r="r" b="b" t="t" l="l"/>
            <a:pathLst>
              <a:path h="1049278" w="1397344">
                <a:moveTo>
                  <a:pt x="0" y="0"/>
                </a:moveTo>
                <a:lnTo>
                  <a:pt x="1397344" y="0"/>
                </a:lnTo>
                <a:lnTo>
                  <a:pt x="1397344"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13766998" y="4165193"/>
            <a:ext cx="964077" cy="978307"/>
          </a:xfrm>
          <a:custGeom>
            <a:avLst/>
            <a:gdLst/>
            <a:ahLst/>
            <a:cxnLst/>
            <a:rect r="r" b="b" t="t" l="l"/>
            <a:pathLst>
              <a:path h="978307" w="96407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8" id="38"/>
          <p:cNvSpPr/>
          <p:nvPr/>
        </p:nvSpPr>
        <p:spPr>
          <a:xfrm flipH="false" flipV="false" rot="0">
            <a:off x="3440521" y="4123630"/>
            <a:ext cx="1079092" cy="1061434"/>
          </a:xfrm>
          <a:custGeom>
            <a:avLst/>
            <a:gdLst/>
            <a:ahLst/>
            <a:cxnLst/>
            <a:rect r="r" b="b" t="t" l="l"/>
            <a:pathLst>
              <a:path h="1061434" w="1079092">
                <a:moveTo>
                  <a:pt x="0" y="0"/>
                </a:moveTo>
                <a:lnTo>
                  <a:pt x="1079091" y="0"/>
                </a:lnTo>
                <a:lnTo>
                  <a:pt x="1079091" y="1061433"/>
                </a:lnTo>
                <a:lnTo>
                  <a:pt x="0" y="10614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5400000">
            <a:off x="8599743" y="-3261333"/>
            <a:ext cx="1088513" cy="18288000"/>
            <a:chOff x="0" y="0"/>
            <a:chExt cx="286687" cy="4816593"/>
          </a:xfrm>
        </p:grpSpPr>
        <p:sp>
          <p:nvSpPr>
            <p:cNvPr name="Freeform 3" id="3"/>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7900" y="6235092"/>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2"/>
            <a:stretch>
              <a:fillRect l="0" t="-31574" r="0" b="-31574"/>
            </a:stretch>
          </a:blipFill>
        </p:spPr>
      </p:sp>
      <p:sp>
        <p:nvSpPr>
          <p:cNvPr name="Freeform 6" id="6"/>
          <p:cNvSpPr/>
          <p:nvPr/>
        </p:nvSpPr>
        <p:spPr>
          <a:xfrm flipH="false" flipV="false" rot="0">
            <a:off x="10121191" y="0"/>
            <a:ext cx="8166809" cy="10287000"/>
          </a:xfrm>
          <a:custGeom>
            <a:avLst/>
            <a:gdLst/>
            <a:ahLst/>
            <a:cxnLst/>
            <a:rect r="r" b="b" t="t" l="l"/>
            <a:pathLst>
              <a:path h="10287000" w="8166809">
                <a:moveTo>
                  <a:pt x="0" y="0"/>
                </a:moveTo>
                <a:lnTo>
                  <a:pt x="8166809" y="0"/>
                </a:lnTo>
                <a:lnTo>
                  <a:pt x="8166809" y="10287000"/>
                </a:lnTo>
                <a:lnTo>
                  <a:pt x="0" y="10287000"/>
                </a:lnTo>
                <a:lnTo>
                  <a:pt x="0" y="0"/>
                </a:lnTo>
                <a:close/>
              </a:path>
            </a:pathLst>
          </a:custGeom>
          <a:blipFill>
            <a:blip r:embed="rId3"/>
            <a:stretch>
              <a:fillRect l="0" t="-288" r="0" b="-18709"/>
            </a:stretch>
          </a:blipFill>
        </p:spPr>
      </p:sp>
      <p:sp>
        <p:nvSpPr>
          <p:cNvPr name="TextBox 7" id="7"/>
          <p:cNvSpPr txBox="true"/>
          <p:nvPr/>
        </p:nvSpPr>
        <p:spPr>
          <a:xfrm rot="0">
            <a:off x="17900" y="-95250"/>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rPr>
              <a:t>JASA PENGIRIMAN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DAGAV2WEl9s</dc:identifier>
  <dcterms:modified xsi:type="dcterms:W3CDTF">2011-08-01T06:04:30Z</dcterms:modified>
  <cp:revision>1</cp:revision>
  <dc:title>zalora : Muhammad zidan fadillah</dc:title>
</cp:coreProperties>
</file>